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7"/>
  </p:notesMasterIdLst>
  <p:sldIdLst>
    <p:sldId id="258" r:id="rId2"/>
    <p:sldId id="269" r:id="rId3"/>
    <p:sldId id="259" r:id="rId4"/>
    <p:sldId id="327" r:id="rId5"/>
    <p:sldId id="346" r:id="rId6"/>
    <p:sldId id="432" r:id="rId7"/>
    <p:sldId id="277" r:id="rId8"/>
    <p:sldId id="367" r:id="rId9"/>
    <p:sldId id="328" r:id="rId10"/>
    <p:sldId id="274" r:id="rId11"/>
    <p:sldId id="326" r:id="rId12"/>
    <p:sldId id="283" r:id="rId13"/>
    <p:sldId id="332" r:id="rId14"/>
    <p:sldId id="333" r:id="rId15"/>
    <p:sldId id="418" r:id="rId16"/>
    <p:sldId id="334" r:id="rId17"/>
    <p:sldId id="420" r:id="rId18"/>
    <p:sldId id="284" r:id="rId19"/>
    <p:sldId id="344" r:id="rId20"/>
    <p:sldId id="329" r:id="rId21"/>
    <p:sldId id="276" r:id="rId22"/>
    <p:sldId id="331" r:id="rId23"/>
    <p:sldId id="287" r:id="rId24"/>
    <p:sldId id="285" r:id="rId25"/>
    <p:sldId id="366" r:id="rId26"/>
    <p:sldId id="386" r:id="rId27"/>
    <p:sldId id="388" r:id="rId28"/>
    <p:sldId id="387" r:id="rId29"/>
    <p:sldId id="426" r:id="rId30"/>
    <p:sldId id="427" r:id="rId31"/>
    <p:sldId id="398" r:id="rId32"/>
    <p:sldId id="293" r:id="rId33"/>
    <p:sldId id="389" r:id="rId34"/>
    <p:sldId id="298" r:id="rId35"/>
    <p:sldId id="351" r:id="rId36"/>
    <p:sldId id="352" r:id="rId37"/>
    <p:sldId id="353" r:id="rId38"/>
    <p:sldId id="403" r:id="rId39"/>
    <p:sldId id="404" r:id="rId40"/>
    <p:sldId id="405" r:id="rId41"/>
    <p:sldId id="408" r:id="rId42"/>
    <p:sldId id="410" r:id="rId43"/>
    <p:sldId id="411" r:id="rId44"/>
    <p:sldId id="414" r:id="rId45"/>
    <p:sldId id="425" r:id="rId46"/>
    <p:sldId id="424" r:id="rId47"/>
    <p:sldId id="415" r:id="rId48"/>
    <p:sldId id="358" r:id="rId49"/>
    <p:sldId id="428" r:id="rId50"/>
    <p:sldId id="416" r:id="rId51"/>
    <p:sldId id="359" r:id="rId52"/>
    <p:sldId id="439" r:id="rId53"/>
    <p:sldId id="422" r:id="rId54"/>
    <p:sldId id="370" r:id="rId55"/>
    <p:sldId id="361" r:id="rId56"/>
    <p:sldId id="423" r:id="rId57"/>
    <p:sldId id="368" r:id="rId58"/>
    <p:sldId id="401" r:id="rId59"/>
    <p:sldId id="315" r:id="rId60"/>
    <p:sldId id="314" r:id="rId61"/>
    <p:sldId id="316" r:id="rId62"/>
    <p:sldId id="390" r:id="rId63"/>
    <p:sldId id="392" r:id="rId64"/>
    <p:sldId id="391" r:id="rId65"/>
    <p:sldId id="440" r:id="rId66"/>
    <p:sldId id="393" r:id="rId67"/>
    <p:sldId id="318" r:id="rId68"/>
    <p:sldId id="429" r:id="rId69"/>
    <p:sldId id="394" r:id="rId70"/>
    <p:sldId id="322" r:id="rId71"/>
    <p:sldId id="395" r:id="rId72"/>
    <p:sldId id="363" r:id="rId73"/>
    <p:sldId id="396" r:id="rId74"/>
    <p:sldId id="319" r:id="rId75"/>
    <p:sldId id="430" r:id="rId76"/>
    <p:sldId id="320" r:id="rId77"/>
    <p:sldId id="436" r:id="rId78"/>
    <p:sldId id="330" r:id="rId79"/>
    <p:sldId id="306" r:id="rId80"/>
    <p:sldId id="307" r:id="rId81"/>
    <p:sldId id="308" r:id="rId82"/>
    <p:sldId id="435" r:id="rId83"/>
    <p:sldId id="433" r:id="rId84"/>
    <p:sldId id="434" r:id="rId85"/>
    <p:sldId id="266" r:id="rId86"/>
    <p:sldId id="267" r:id="rId87"/>
    <p:sldId id="268" r:id="rId88"/>
    <p:sldId id="310" r:id="rId89"/>
    <p:sldId id="372" r:id="rId90"/>
    <p:sldId id="311" r:id="rId91"/>
    <p:sldId id="378" r:id="rId92"/>
    <p:sldId id="312" r:id="rId93"/>
    <p:sldId id="438" r:id="rId94"/>
    <p:sldId id="271" r:id="rId95"/>
    <p:sldId id="260" r:id="rId9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54E1"/>
    <a:srgbClr val="FF8E2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31"/>
    <p:restoredTop sz="94552"/>
  </p:normalViewPr>
  <p:slideViewPr>
    <p:cSldViewPr snapToGrid="0" snapToObjects="1">
      <p:cViewPr>
        <p:scale>
          <a:sx n="160" d="100"/>
          <a:sy n="160" d="100"/>
        </p:scale>
        <p:origin x="304" y="53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081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notesMaster" Target="notesMasters/notesMaster1.xml"/><Relationship Id="rId98" Type="http://schemas.openxmlformats.org/officeDocument/2006/relationships/presProps" Target="presProps.xml"/><Relationship Id="rId9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theme" Target="theme/theme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88A4F-D8AF-4462-99A8-EDDA1CA38228}" type="datetimeFigureOut">
              <a:rPr lang="en-US" smtClean="0"/>
              <a:t>4/20/17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17D05-443C-4D05-A0A5-ED52E3FFD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92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7D05-443C-4D05-A0A5-ED52E3FFD1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783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2DAB8-00CA-F542-A196-F9B5D8F26EF5}" type="datetimeFigureOut">
              <a:rPr lang="en-US" smtClean="0"/>
              <a:t>4/20/17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-12701"/>
            <a:ext cx="8229600" cy="891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5616899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2DAB8-00CA-F542-A196-F9B5D8F26EF5}" type="datetimeFigureOut">
              <a:rPr lang="en-US" smtClean="0"/>
              <a:t>4/20/17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4A1CA81-01B8-4C41-986D-F49E0088E6A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-12701"/>
            <a:ext cx="8229600" cy="891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9317012"/>
      </p:ext>
    </p:extLst>
  </p:cSld>
  <p:clrMapOvr>
    <a:masterClrMapping/>
  </p:clrMapOvr>
  <p:transition spd="slow"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2DAB8-00CA-F542-A196-F9B5D8F26EF5}" type="datetimeFigureOut">
              <a:rPr lang="en-US" smtClean="0"/>
              <a:t>4/20/17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-12701"/>
            <a:ext cx="8229600" cy="891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7711313"/>
      </p:ext>
    </p:extLst>
  </p:cSld>
  <p:clrMapOvr>
    <a:masterClrMapping/>
  </p:clrMapOvr>
  <p:transition spd="slow"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2DAB8-00CA-F542-A196-F9B5D8F26EF5}" type="datetimeFigureOut">
              <a:rPr lang="en-US" smtClean="0"/>
              <a:t>4/20/17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89333"/>
      </p:ext>
    </p:extLst>
  </p:cSld>
  <p:clrMapOvr>
    <a:masterClrMapping/>
  </p:clrMapOvr>
  <p:transition spd="slow"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2DAB8-00CA-F542-A196-F9B5D8F26EF5}" type="datetimeFigureOut">
              <a:rPr lang="en-US" smtClean="0"/>
              <a:t>4/20/17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Placeholder 1"/>
          <p:cNvSpPr txBox="1">
            <a:spLocks/>
          </p:cNvSpPr>
          <p:nvPr userDrawn="1"/>
        </p:nvSpPr>
        <p:spPr>
          <a:xfrm>
            <a:off x="457200" y="-12701"/>
            <a:ext cx="8229600" cy="891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 cap="all">
                <a:solidFill>
                  <a:srgbClr val="FF8E2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274232"/>
      </p:ext>
    </p:extLst>
  </p:cSld>
  <p:clrMapOvr>
    <a:masterClrMapping/>
  </p:clrMapOvr>
  <p:transition spd="slow"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2DAB8-00CA-F542-A196-F9B5D8F26EF5}" type="datetimeFigureOut">
              <a:rPr lang="en-US" smtClean="0"/>
              <a:t>4/20/17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37374"/>
      </p:ext>
    </p:extLst>
  </p:cSld>
  <p:clrMapOvr>
    <a:masterClrMapping/>
  </p:clrMapOvr>
  <p:transition spd="slow"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2DAB8-00CA-F542-A196-F9B5D8F26EF5}" type="datetimeFigureOut">
              <a:rPr lang="en-US" smtClean="0"/>
              <a:t>4/20/17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-12701"/>
            <a:ext cx="8229600" cy="891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3983978"/>
      </p:ext>
    </p:extLst>
  </p:cSld>
  <p:clrMapOvr>
    <a:masterClrMapping/>
  </p:clrMapOvr>
  <p:transition spd="slow"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76326"/>
            <a:ext cx="5111750" cy="351829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2DAB8-00CA-F542-A196-F9B5D8F26EF5}" type="datetimeFigureOut">
              <a:rPr lang="en-US" smtClean="0"/>
              <a:t>4/20/17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57200" y="-12701"/>
            <a:ext cx="8229600" cy="891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7908306"/>
      </p:ext>
    </p:extLst>
  </p:cSld>
  <p:clrMapOvr>
    <a:masterClrMapping/>
  </p:clrMapOvr>
  <p:transition spd="slow"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079275"/>
            <a:ext cx="5486400" cy="294622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2DAB8-00CA-F542-A196-F9B5D8F26EF5}" type="datetimeFigureOut">
              <a:rPr lang="en-US" smtClean="0"/>
              <a:t>4/20/17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Placeholder 1"/>
          <p:cNvSpPr txBox="1">
            <a:spLocks/>
          </p:cNvSpPr>
          <p:nvPr userDrawn="1"/>
        </p:nvSpPr>
        <p:spPr>
          <a:xfrm>
            <a:off x="457200" y="-12701"/>
            <a:ext cx="8229600" cy="891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 cap="all">
                <a:solidFill>
                  <a:srgbClr val="FF8E2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635341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2.png"/><Relationship Id="rId13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2016-VOLUNTEER_PPT_16-9_v12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42" y="-12701"/>
            <a:ext cx="9156258" cy="516412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-12701"/>
            <a:ext cx="8229600" cy="891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62DAB8-00CA-F542-A196-F9B5D8F26EF5}" type="datetimeFigureOut">
              <a:rPr lang="en-US" smtClean="0"/>
              <a:t>4/20/17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8" name="Picture 7" descr="ASUG_25_RGB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372" y="4713714"/>
            <a:ext cx="1084255" cy="3743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028" y="4650321"/>
            <a:ext cx="943344" cy="35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783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slow">
    <p:wipe dir="d"/>
  </p:transition>
  <p:txStyles>
    <p:titleStyle>
      <a:lvl1pPr algn="l" defTabSz="457200" rtl="0" eaLnBrk="1" latinLnBrk="0" hangingPunct="1">
        <a:spcBef>
          <a:spcPct val="0"/>
        </a:spcBef>
        <a:buNone/>
        <a:defRPr sz="3600" b="1" kern="1200" cap="all">
          <a:solidFill>
            <a:srgbClr val="FF8E29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hyperlink" Target="https://www.sap.com/documents/2012/09/2a404253-5b7c-0010-82c7-eda71af511fa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sap.com/2017/02/01/avoid-using-deprecated-sap-gateway-apis-in-your-odata-service-implementation/" TargetMode="External"/><Relationship Id="rId4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tiff"/><Relationship Id="rId3" Type="http://schemas.openxmlformats.org/officeDocument/2006/relationships/image" Target="../media/image47.tif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bapgit.org/" TargetMode="External"/><Relationship Id="rId4" Type="http://schemas.openxmlformats.org/officeDocument/2006/relationships/image" Target="../media/image11.tiff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rahamrobbo.github.io/teched16_example/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tiff"/><Relationship Id="rId3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Relationship Id="rId3" Type="http://schemas.openxmlformats.org/officeDocument/2006/relationships/image" Target="../media/image5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tif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tiff"/><Relationship Id="rId3" Type="http://schemas.openxmlformats.org/officeDocument/2006/relationships/image" Target="../media/image6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abapgit.org/" TargetMode="External"/><Relationship Id="rId4" Type="http://schemas.openxmlformats.org/officeDocument/2006/relationships/image" Target="../media/image11.tiff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rahamrobbo.github.io/teched16_example/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tif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tif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abapgit.org/" TargetMode="External"/><Relationship Id="rId4" Type="http://schemas.openxmlformats.org/officeDocument/2006/relationships/image" Target="../media/image11.tiff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rahamrobbo.github.io/teched16_example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6-VOLUNTEER_PPT_16-9_v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5400"/>
            <a:ext cx="9162288" cy="5167530"/>
          </a:xfrm>
          <a:prstGeom prst="rect">
            <a:avLst/>
          </a:prstGeom>
        </p:spPr>
      </p:pic>
      <p:sp>
        <p:nvSpPr>
          <p:cNvPr id="5" name="Text Placeholder 1"/>
          <p:cNvSpPr txBox="1">
            <a:spLocks/>
          </p:cNvSpPr>
          <p:nvPr/>
        </p:nvSpPr>
        <p:spPr>
          <a:xfrm>
            <a:off x="434787" y="3018117"/>
            <a:ext cx="8628889" cy="1906016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2"/>
                </a:solidFill>
                <a:latin typeface="Gill Sans MT" charset="0"/>
                <a:ea typeface="MS PGothic" charset="0"/>
                <a:cs typeface="MS PGothic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2"/>
                </a:solidFill>
                <a:latin typeface="Gill Sans MT" charset="0"/>
                <a:ea typeface="MS PGothic" charset="0"/>
                <a:cs typeface="MS PGothic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2"/>
                </a:solidFill>
                <a:latin typeface="Gill Sans MT" charset="0"/>
                <a:ea typeface="MS PGothic" charset="0"/>
                <a:cs typeface="MS PGothic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2"/>
                </a:solidFill>
                <a:latin typeface="Gill Sans MT" charset="0"/>
                <a:ea typeface="MS PGothic" charset="0"/>
                <a:cs typeface="MS PGothic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2"/>
                </a:solidFill>
                <a:latin typeface="Gill Sans MT" charset="0"/>
                <a:ea typeface="MS PGothic" charset="0"/>
                <a:cs typeface="MS PGothic" charset="0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2"/>
                </a:solidFill>
                <a:latin typeface="Gill Sans MT" charset="0"/>
                <a:ea typeface="MS PGothic" charset="0"/>
                <a:cs typeface="MS PGothic" charset="0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2"/>
                </a:solidFill>
                <a:latin typeface="Gill Sans MT" charset="0"/>
                <a:ea typeface="MS PGothic" charset="0"/>
                <a:cs typeface="MS PGothic" charset="0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2"/>
                </a:solidFill>
                <a:latin typeface="Gill Sans MT" charset="0"/>
                <a:ea typeface="MS PGothic" charset="0"/>
                <a:cs typeface="MS PGothic" charset="0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2"/>
                </a:solidFill>
                <a:latin typeface="Gill Sans MT" charset="0"/>
                <a:ea typeface="MS PGothic" charset="0"/>
                <a:cs typeface="MS PGothic" charset="0"/>
              </a:defRPr>
            </a:lvl9pPr>
          </a:lstStyle>
          <a:p>
            <a:r>
              <a:rPr lang="en-US" sz="3200" dirty="0"/>
              <a:t>BITI: Building Services for SAP </a:t>
            </a:r>
            <a:r>
              <a:rPr lang="en-US" sz="3200" dirty="0" smtClean="0"/>
              <a:t>Gateway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/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Graham Robinson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/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Yelcho Systems Consulting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923937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for Consumers</a:t>
            </a:r>
          </a:p>
          <a:p>
            <a:r>
              <a:rPr lang="en-US" dirty="0" smtClean="0"/>
              <a:t>Think </a:t>
            </a:r>
            <a:r>
              <a:rPr lang="en-US" dirty="0" err="1" smtClean="0"/>
              <a:t>oData</a:t>
            </a:r>
            <a:r>
              <a:rPr lang="en-US" dirty="0" smtClean="0"/>
              <a:t> </a:t>
            </a:r>
            <a:r>
              <a:rPr lang="en-US" sz="2000" dirty="0" smtClean="0"/>
              <a:t>i.e. Entities, Associations, etc.</a:t>
            </a:r>
          </a:p>
          <a:p>
            <a:r>
              <a:rPr lang="en-US" dirty="0" smtClean="0"/>
              <a:t>Leave SAP domain knowledge at the door</a:t>
            </a:r>
          </a:p>
          <a:p>
            <a:r>
              <a:rPr lang="en-US" dirty="0" smtClean="0"/>
              <a:t>REST API’s should be self-describing</a:t>
            </a:r>
          </a:p>
          <a:p>
            <a:r>
              <a:rPr lang="en-US" dirty="0" smtClean="0"/>
              <a:t>Function Imports should be for special cases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Design Principles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76576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Theory of API Design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965" y="1070343"/>
            <a:ext cx="5141967" cy="386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2788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Consumer View of API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77" y="1017875"/>
            <a:ext cx="8686800" cy="36661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33377" y="4883888"/>
            <a:ext cx="280397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chemeClr val="bg1">
                    <a:lumMod val="65000"/>
                  </a:schemeClr>
                </a:solidFill>
              </a:rPr>
              <a:t>Source: http</a:t>
            </a:r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://</a:t>
            </a:r>
            <a:r>
              <a:rPr lang="en-US" sz="700" dirty="0" err="1">
                <a:solidFill>
                  <a:schemeClr val="bg1">
                    <a:lumMod val="65000"/>
                  </a:schemeClr>
                </a:solidFill>
              </a:rPr>
              <a:t>services.odata.org</a:t>
            </a:r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sz="700" dirty="0" err="1">
                <a:solidFill>
                  <a:schemeClr val="bg1">
                    <a:lumMod val="65000"/>
                  </a:schemeClr>
                </a:solidFill>
              </a:rPr>
              <a:t>northwind</a:t>
            </a:r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sz="700" dirty="0" err="1">
                <a:solidFill>
                  <a:schemeClr val="bg1">
                    <a:lumMod val="65000"/>
                  </a:schemeClr>
                </a:solidFill>
              </a:rPr>
              <a:t>northwind.svc</a:t>
            </a:r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/$metadata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842289" y="1110744"/>
            <a:ext cx="2305893" cy="16542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4873329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Entity to DDIC 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200151"/>
            <a:ext cx="4445000" cy="2628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17987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Entity to DDIC Structure</a:t>
            </a: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00548"/>
            <a:ext cx="6975803" cy="3394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015785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Entity to DDIC 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" y="1118633"/>
            <a:ext cx="7574280" cy="3475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949603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Entity to DDIC Structure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15" y="1127523"/>
            <a:ext cx="7583170" cy="3467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345042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64" y="1135539"/>
            <a:ext cx="7574280" cy="3475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Entity to DDIC Structure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81414" y="1932477"/>
            <a:ext cx="12803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Remove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label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suggestions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39004" y="3218801"/>
            <a:ext cx="666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8E29"/>
                </a:solidFill>
              </a:rPr>
              <a:t>This means labels are determined at runtime rather than design-time</a:t>
            </a:r>
            <a:endParaRPr lang="en-US" dirty="0">
              <a:solidFill>
                <a:srgbClr val="FF8E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17478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30263"/>
            <a:ext cx="9144000" cy="183656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$metadata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2" y="1030867"/>
            <a:ext cx="8929315" cy="1707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4855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Dates &amp; Times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3298"/>
            <a:ext cx="9144000" cy="12967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7936" y="3462567"/>
            <a:ext cx="65081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8E29"/>
                </a:solidFill>
              </a:rPr>
              <a:t>Use </a:t>
            </a:r>
            <a:r>
              <a:rPr lang="en-US" dirty="0" err="1" smtClean="0">
                <a:solidFill>
                  <a:srgbClr val="0070C0"/>
                </a:solidFill>
                <a:latin typeface="Droid Sans Mono" charset="0"/>
                <a:ea typeface="Droid Sans Mono" charset="0"/>
                <a:cs typeface="Droid Sans Mono" charset="0"/>
              </a:rPr>
              <a:t>Edm.DateTimeOffset</a:t>
            </a:r>
            <a:r>
              <a:rPr lang="en-US" dirty="0" smtClean="0">
                <a:solidFill>
                  <a:srgbClr val="FF8E29"/>
                </a:solidFill>
              </a:rPr>
              <a:t> for date/time/timestamp properties</a:t>
            </a:r>
          </a:p>
          <a:p>
            <a:pPr algn="ctr"/>
            <a:endParaRPr lang="en-US" dirty="0">
              <a:solidFill>
                <a:srgbClr val="FF8E29"/>
              </a:solidFill>
            </a:endParaRPr>
          </a:p>
          <a:p>
            <a:pPr algn="ctr"/>
            <a:r>
              <a:rPr lang="en-US" dirty="0" smtClean="0">
                <a:solidFill>
                  <a:srgbClr val="FF8E29"/>
                </a:solidFill>
              </a:rPr>
              <a:t>Don’t be tempted to use </a:t>
            </a:r>
            <a:r>
              <a:rPr lang="en-US" dirty="0" err="1" smtClean="0">
                <a:solidFill>
                  <a:srgbClr val="FF8E29"/>
                </a:solidFill>
              </a:rPr>
              <a:t>Edm.String</a:t>
            </a:r>
            <a:r>
              <a:rPr lang="en-US" dirty="0" smtClean="0">
                <a:solidFill>
                  <a:srgbClr val="FF8E29"/>
                </a:solidFill>
              </a:rPr>
              <a:t> “for convenience”</a:t>
            </a:r>
          </a:p>
          <a:p>
            <a:pPr algn="ctr"/>
            <a:r>
              <a:rPr lang="en-US" dirty="0" err="1" smtClean="0">
                <a:solidFill>
                  <a:srgbClr val="FF8E29"/>
                </a:solidFill>
              </a:rPr>
              <a:t>Edm.DateTime</a:t>
            </a:r>
            <a:r>
              <a:rPr lang="en-US" dirty="0" smtClean="0">
                <a:solidFill>
                  <a:srgbClr val="FF8E29"/>
                </a:solidFill>
              </a:rPr>
              <a:t> replaced in </a:t>
            </a:r>
            <a:r>
              <a:rPr lang="en-US" dirty="0" err="1" smtClean="0">
                <a:solidFill>
                  <a:srgbClr val="FF8E29"/>
                </a:solidFill>
              </a:rPr>
              <a:t>oData</a:t>
            </a:r>
            <a:r>
              <a:rPr lang="en-US" dirty="0" smtClean="0">
                <a:solidFill>
                  <a:srgbClr val="FF8E29"/>
                </a:solidFill>
              </a:rPr>
              <a:t> V4 specification</a:t>
            </a:r>
            <a:endParaRPr lang="en-US" dirty="0">
              <a:solidFill>
                <a:srgbClr val="FF8E29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166079" y="2642979"/>
            <a:ext cx="1109272" cy="377536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72914"/>
            <a:ext cx="3306372" cy="9078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839" y="1301334"/>
            <a:ext cx="5630262" cy="9903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761091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51" y="973039"/>
            <a:ext cx="2764282" cy="41451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3370888"/>
            <a:ext cx="929069" cy="929069"/>
          </a:xfr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32040" y="1563638"/>
            <a:ext cx="2951324" cy="1500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/>
          <p:cNvGrpSpPr/>
          <p:nvPr/>
        </p:nvGrpSpPr>
        <p:grpSpPr>
          <a:xfrm>
            <a:off x="4355974" y="3435846"/>
            <a:ext cx="2750948" cy="824920"/>
            <a:chOff x="3203847" y="3432313"/>
            <a:chExt cx="2284304" cy="824920"/>
          </a:xfrm>
        </p:grpSpPr>
        <p:pic>
          <p:nvPicPr>
            <p:cNvPr id="10" name="Picture 9"/>
            <p:cNvPicPr preferRelativeResize="0"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3847" y="3432313"/>
              <a:ext cx="720256" cy="82492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3821156" y="3647223"/>
              <a:ext cx="16669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38A5CE"/>
                  </a:solidFill>
                </a:rPr>
                <a:t>@</a:t>
              </a:r>
              <a:r>
                <a:rPr lang="en-US" dirty="0" err="1" smtClean="0">
                  <a:solidFill>
                    <a:srgbClr val="38A5CE"/>
                  </a:solidFill>
                </a:rPr>
                <a:t>grahamrobbo</a:t>
              </a:r>
              <a:endParaRPr lang="en-AU" dirty="0">
                <a:solidFill>
                  <a:srgbClr val="38A5CE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57200" y="4948882"/>
            <a:ext cx="72559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i="1" dirty="0" smtClean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*Photo by Martin </a:t>
            </a:r>
            <a:r>
              <a:rPr lang="en-US" sz="500" i="1" dirty="0" err="1" smtClean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Gillet</a:t>
            </a:r>
            <a:endParaRPr lang="en-US" sz="500" i="1" dirty="0">
              <a:solidFill>
                <a:schemeClr val="bg1">
                  <a:lumMod val="50000"/>
                </a:schemeClr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63601064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Warnings</a:t>
            </a:r>
          </a:p>
          <a:p>
            <a:r>
              <a:rPr lang="en-US" dirty="0" smtClean="0"/>
              <a:t>Service Design</a:t>
            </a:r>
          </a:p>
          <a:p>
            <a:r>
              <a:rPr lang="en-US" dirty="0" smtClean="0"/>
              <a:t>Code patterns for </a:t>
            </a:r>
            <a:r>
              <a:rPr lang="en-US" dirty="0"/>
              <a:t>r</a:t>
            </a:r>
            <a:r>
              <a:rPr lang="en-US" dirty="0" smtClean="0"/>
              <a:t>eusability</a:t>
            </a:r>
          </a:p>
          <a:p>
            <a:r>
              <a:rPr lang="en-US" dirty="0" smtClean="0"/>
              <a:t>Code patterns for extensibility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243" y="1708298"/>
            <a:ext cx="3301389" cy="29788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>
            <a:off x="233916" y="3019647"/>
            <a:ext cx="5711327" cy="623776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8977" y="1314655"/>
            <a:ext cx="5486401" cy="1109568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81163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en-US" sz="3600" b="1" kern="1200" cap="all" dirty="0" smtClean="0">
                <a:solidFill>
                  <a:srgbClr val="FF8E29"/>
                </a:solidFill>
                <a:effectLst/>
                <a:latin typeface="+mj-lt"/>
                <a:ea typeface="+mj-ea"/>
                <a:cs typeface="+mj-cs"/>
              </a:rPr>
              <a:t>Code patterns for Reusability</a:t>
            </a:r>
            <a:endParaRPr lang="en-US" sz="3600" dirty="0">
              <a:effectLst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6064" y="1127051"/>
            <a:ext cx="8598195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The first rule of reusability is</a:t>
            </a:r>
            <a:br>
              <a:rPr lang="en-AU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n-AU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	encapsulate all business logic in</a:t>
            </a:r>
            <a:br>
              <a:rPr lang="en-AU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n-AU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concrete classes</a:t>
            </a:r>
            <a:endParaRPr lang="en-AU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95877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7963" y="1193062"/>
            <a:ext cx="8229600" cy="265592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An ABAP class that only contains static methods is not really a class</a:t>
            </a:r>
            <a:r>
              <a:rPr lang="is-IS" dirty="0" smtClean="0"/>
              <a:t>…..</a:t>
            </a:r>
          </a:p>
          <a:p>
            <a:pPr marL="0" indent="0">
              <a:buNone/>
            </a:pPr>
            <a:r>
              <a:rPr lang="is-IS" dirty="0" smtClean="0"/>
              <a:t>… in all respects except object type it is a...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 class is not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02735" y="3083442"/>
            <a:ext cx="5266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Function Group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22311951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en-US" sz="3600" b="1" kern="1200" cap="all" dirty="0" smtClean="0">
                <a:solidFill>
                  <a:srgbClr val="FF8E29"/>
                </a:solidFill>
                <a:effectLst/>
                <a:latin typeface="+mj-lt"/>
                <a:ea typeface="+mj-ea"/>
                <a:cs typeface="+mj-cs"/>
              </a:rPr>
              <a:t>Code patterns for Reusability</a:t>
            </a:r>
            <a:endParaRPr lang="en-US" sz="3600" dirty="0">
              <a:effectLst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6064" y="1127051"/>
            <a:ext cx="8598195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The second rule of reusability ENCAPSULATE ALL BUSINESS LOGIC IN</a:t>
            </a:r>
            <a:br>
              <a:rPr lang="en-AU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n-AU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CONCRETE CLASSES</a:t>
            </a:r>
            <a:endParaRPr lang="en-AU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3313480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00151"/>
            <a:ext cx="8282763" cy="293945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 like the singleton design pattern in ABAP</a:t>
            </a:r>
          </a:p>
          <a:p>
            <a:pPr lvl="1"/>
            <a:r>
              <a:rPr lang="en-US" dirty="0" smtClean="0"/>
              <a:t>Be aware that some people don’t</a:t>
            </a:r>
          </a:p>
          <a:p>
            <a:pPr lvl="1"/>
            <a:r>
              <a:rPr lang="en-US" dirty="0" smtClean="0"/>
              <a:t>I don’t care – it works for me</a:t>
            </a:r>
          </a:p>
          <a:p>
            <a:r>
              <a:rPr lang="en-US" dirty="0"/>
              <a:t>I like </a:t>
            </a:r>
            <a:r>
              <a:rPr lang="en-US" dirty="0" smtClean="0"/>
              <a:t>getters (&amp; sometimes setters)</a:t>
            </a:r>
            <a:endParaRPr lang="en-US" dirty="0"/>
          </a:p>
          <a:p>
            <a:pPr lvl="1"/>
            <a:r>
              <a:rPr lang="en-US" dirty="0"/>
              <a:t>Be aware that </a:t>
            </a:r>
            <a:r>
              <a:rPr lang="en-US" dirty="0" smtClean="0"/>
              <a:t>some people </a:t>
            </a:r>
            <a:r>
              <a:rPr lang="en-US" dirty="0"/>
              <a:t>don’t</a:t>
            </a:r>
          </a:p>
          <a:p>
            <a:pPr lvl="1"/>
            <a:r>
              <a:rPr lang="en-US" dirty="0"/>
              <a:t>I don’t care – it works for </a:t>
            </a:r>
            <a:r>
              <a:rPr lang="en-US" dirty="0" smtClean="0"/>
              <a:t>me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en-US" sz="3600" b="1" kern="1200" cap="all" dirty="0" smtClean="0">
                <a:solidFill>
                  <a:srgbClr val="FF8E29"/>
                </a:solidFill>
                <a:effectLst/>
                <a:latin typeface="+mj-lt"/>
                <a:ea typeface="+mj-ea"/>
                <a:cs typeface="+mj-cs"/>
              </a:rPr>
              <a:t>Code patterns for reusability</a:t>
            </a:r>
            <a:endParaRPr lang="en-US" sz="3600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842" y="1896730"/>
            <a:ext cx="1237039" cy="15462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2875" y="3897117"/>
            <a:ext cx="6776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8E29"/>
                </a:solidFill>
              </a:rPr>
              <a:t>You can implement business logic however you like</a:t>
            </a:r>
            <a:r>
              <a:rPr lang="is-IS" sz="2400" dirty="0" smtClean="0">
                <a:solidFill>
                  <a:srgbClr val="FF8E29"/>
                </a:solidFill>
              </a:rPr>
              <a:t>…</a:t>
            </a:r>
            <a:br>
              <a:rPr lang="is-IS" sz="2400" dirty="0" smtClean="0">
                <a:solidFill>
                  <a:srgbClr val="FF8E29"/>
                </a:solidFill>
              </a:rPr>
            </a:br>
            <a:r>
              <a:rPr lang="is-IS" sz="2400" dirty="0" smtClean="0">
                <a:solidFill>
                  <a:srgbClr val="FF8E29"/>
                </a:solidFill>
              </a:rPr>
              <a:t>just </a:t>
            </a:r>
            <a:r>
              <a:rPr lang="en-US" sz="2400" dirty="0" smtClean="0">
                <a:solidFill>
                  <a:srgbClr val="FF8E29"/>
                </a:solidFill>
              </a:rPr>
              <a:t>remember the first &amp; second rules of reusability</a:t>
            </a:r>
            <a:endParaRPr lang="en-US" sz="2400" dirty="0">
              <a:solidFill>
                <a:srgbClr val="FF8E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33975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Data Model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456" b="-456"/>
          <a:stretch/>
        </p:blipFill>
        <p:spPr>
          <a:xfrm>
            <a:off x="557769" y="1044000"/>
            <a:ext cx="2742022" cy="3261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145" y="1044000"/>
            <a:ext cx="3885035" cy="349733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92208" y="4706859"/>
            <a:ext cx="31595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Based upon </a:t>
            </a:r>
            <a:r>
              <a:rPr lang="en-US" sz="1200" dirty="0" smtClean="0">
                <a:hlinkClick r:id="rId4"/>
              </a:rPr>
              <a:t>SAP Enterprise Procurement Model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3937691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Provider Class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947033" y="1331230"/>
            <a:ext cx="628502" cy="628502"/>
            <a:chOff x="1618510" y="1206056"/>
            <a:chExt cx="628502" cy="62850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/>
            <p:cNvSpPr txBox="1"/>
            <p:nvPr/>
          </p:nvSpPr>
          <p:spPr>
            <a:xfrm>
              <a:off x="1648067" y="1335641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DPC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cxnSp>
        <p:nvCxnSpPr>
          <p:cNvPr id="18" name="Straight Arrow Connector 17"/>
          <p:cNvCxnSpPr>
            <a:stCxn id="10" idx="2"/>
          </p:cNvCxnSpPr>
          <p:nvPr/>
        </p:nvCxnSpPr>
        <p:spPr>
          <a:xfrm>
            <a:off x="4261284" y="1959732"/>
            <a:ext cx="3418" cy="15510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Alternate Process 1"/>
          <p:cNvSpPr/>
          <p:nvPr/>
        </p:nvSpPr>
        <p:spPr>
          <a:xfrm>
            <a:off x="3874958" y="3655641"/>
            <a:ext cx="1172168" cy="1010966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lternate Process 18"/>
          <p:cNvSpPr/>
          <p:nvPr/>
        </p:nvSpPr>
        <p:spPr>
          <a:xfrm>
            <a:off x="3743832" y="3583189"/>
            <a:ext cx="1172168" cy="1010966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lternate Process 19"/>
          <p:cNvSpPr/>
          <p:nvPr/>
        </p:nvSpPr>
        <p:spPr>
          <a:xfrm>
            <a:off x="3591432" y="3510737"/>
            <a:ext cx="1172168" cy="1010966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610211" y="3799497"/>
            <a:ext cx="1094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rgbClr val="0070C0"/>
                </a:solidFill>
              </a:rPr>
              <a:t>Class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32061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consumers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951657" y="1331230"/>
            <a:ext cx="628502" cy="628502"/>
            <a:chOff x="1618510" y="1206056"/>
            <a:chExt cx="628502" cy="6285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1648067" y="1335641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DPC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947033" y="1331230"/>
            <a:ext cx="628502" cy="628502"/>
            <a:chOff x="1618510" y="1206056"/>
            <a:chExt cx="628502" cy="62850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/>
            <p:cNvSpPr txBox="1"/>
            <p:nvPr/>
          </p:nvSpPr>
          <p:spPr>
            <a:xfrm>
              <a:off x="1648067" y="1335641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DPC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942410" y="1331230"/>
            <a:ext cx="628502" cy="628502"/>
            <a:chOff x="1618510" y="1206056"/>
            <a:chExt cx="628502" cy="62850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/>
            <p:cNvSpPr txBox="1"/>
            <p:nvPr/>
          </p:nvSpPr>
          <p:spPr>
            <a:xfrm>
              <a:off x="1648067" y="1335641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DPC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cxnSp>
        <p:nvCxnSpPr>
          <p:cNvPr id="16" name="Straight Arrow Connector 15"/>
          <p:cNvCxnSpPr>
            <a:stCxn id="4" idx="2"/>
          </p:cNvCxnSpPr>
          <p:nvPr/>
        </p:nvCxnSpPr>
        <p:spPr>
          <a:xfrm>
            <a:off x="2265908" y="1959732"/>
            <a:ext cx="1609050" cy="15510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2"/>
          </p:cNvCxnSpPr>
          <p:nvPr/>
        </p:nvCxnSpPr>
        <p:spPr>
          <a:xfrm>
            <a:off x="4261284" y="1959732"/>
            <a:ext cx="3418" cy="15510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704417" y="1959732"/>
            <a:ext cx="1578459" cy="15510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Alternate Process 1"/>
          <p:cNvSpPr/>
          <p:nvPr/>
        </p:nvSpPr>
        <p:spPr>
          <a:xfrm>
            <a:off x="3874958" y="3655641"/>
            <a:ext cx="1172168" cy="1010966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lternate Process 18"/>
          <p:cNvSpPr/>
          <p:nvPr/>
        </p:nvSpPr>
        <p:spPr>
          <a:xfrm>
            <a:off x="3743832" y="3583189"/>
            <a:ext cx="1172168" cy="1010966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lternate Process 19"/>
          <p:cNvSpPr/>
          <p:nvPr/>
        </p:nvSpPr>
        <p:spPr>
          <a:xfrm>
            <a:off x="3591432" y="3510737"/>
            <a:ext cx="1172168" cy="1010966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610211" y="3799497"/>
            <a:ext cx="1094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rgbClr val="0070C0"/>
                </a:solidFill>
              </a:rPr>
              <a:t>Class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86120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consumers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951657" y="1331230"/>
            <a:ext cx="628502" cy="628502"/>
            <a:chOff x="1618510" y="1206056"/>
            <a:chExt cx="628502" cy="6285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1648067" y="1335641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DPC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947033" y="1331230"/>
            <a:ext cx="628502" cy="628502"/>
            <a:chOff x="1618510" y="1206056"/>
            <a:chExt cx="628502" cy="62850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/>
            <p:cNvSpPr txBox="1"/>
            <p:nvPr/>
          </p:nvSpPr>
          <p:spPr>
            <a:xfrm>
              <a:off x="1648067" y="1335641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DPC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942410" y="1331230"/>
            <a:ext cx="628502" cy="628502"/>
            <a:chOff x="1618510" y="1206056"/>
            <a:chExt cx="628502" cy="62850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/>
            <p:cNvSpPr txBox="1"/>
            <p:nvPr/>
          </p:nvSpPr>
          <p:spPr>
            <a:xfrm>
              <a:off x="1648067" y="1335641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DPC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cxnSp>
        <p:nvCxnSpPr>
          <p:cNvPr id="16" name="Straight Arrow Connector 15"/>
          <p:cNvCxnSpPr>
            <a:stCxn id="4" idx="2"/>
            <a:endCxn id="23" idx="1"/>
          </p:cNvCxnSpPr>
          <p:nvPr/>
        </p:nvCxnSpPr>
        <p:spPr>
          <a:xfrm>
            <a:off x="2265908" y="1959732"/>
            <a:ext cx="1033025" cy="10498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2"/>
            <a:endCxn id="23" idx="0"/>
          </p:cNvCxnSpPr>
          <p:nvPr/>
        </p:nvCxnSpPr>
        <p:spPr>
          <a:xfrm flipH="1">
            <a:off x="4261283" y="1959732"/>
            <a:ext cx="1" cy="9989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23" idx="7"/>
          </p:cNvCxnSpPr>
          <p:nvPr/>
        </p:nvCxnSpPr>
        <p:spPr>
          <a:xfrm flipH="1">
            <a:off x="5223632" y="1959732"/>
            <a:ext cx="1059244" cy="10498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Alternate Process 1"/>
          <p:cNvSpPr/>
          <p:nvPr/>
        </p:nvSpPr>
        <p:spPr>
          <a:xfrm>
            <a:off x="3874958" y="3655641"/>
            <a:ext cx="1172168" cy="1010966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lternate Process 18"/>
          <p:cNvSpPr/>
          <p:nvPr/>
        </p:nvSpPr>
        <p:spPr>
          <a:xfrm>
            <a:off x="3743832" y="3583189"/>
            <a:ext cx="1172168" cy="1010966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lternate Process 19"/>
          <p:cNvSpPr/>
          <p:nvPr/>
        </p:nvSpPr>
        <p:spPr>
          <a:xfrm>
            <a:off x="3591432" y="3510737"/>
            <a:ext cx="1172168" cy="1010966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610211" y="3799497"/>
            <a:ext cx="1094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rgbClr val="0070C0"/>
                </a:solidFill>
              </a:rPr>
              <a:t>Class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2900315" y="2958682"/>
            <a:ext cx="2721935" cy="34733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Common Interface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23" idx="4"/>
          </p:cNvCxnSpPr>
          <p:nvPr/>
        </p:nvCxnSpPr>
        <p:spPr>
          <a:xfrm flipH="1">
            <a:off x="4261281" y="3306013"/>
            <a:ext cx="2" cy="2047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79573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Replicate GW Method Interface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9597"/>
          <a:stretch/>
        </p:blipFill>
        <p:spPr>
          <a:xfrm>
            <a:off x="304617" y="1182785"/>
            <a:ext cx="6008720" cy="2407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499308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Warnings</a:t>
            </a:r>
          </a:p>
          <a:p>
            <a:r>
              <a:rPr lang="en-US" dirty="0" smtClean="0"/>
              <a:t>Service Design</a:t>
            </a:r>
          </a:p>
          <a:p>
            <a:r>
              <a:rPr lang="en-US" dirty="0" smtClean="0"/>
              <a:t>Code patterns for </a:t>
            </a:r>
            <a:r>
              <a:rPr lang="en-US" dirty="0"/>
              <a:t>r</a:t>
            </a:r>
            <a:r>
              <a:rPr lang="en-US" dirty="0" smtClean="0"/>
              <a:t>eusability</a:t>
            </a:r>
          </a:p>
          <a:p>
            <a:r>
              <a:rPr lang="en-US" dirty="0" smtClean="0"/>
              <a:t>Code patterns for extensibility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243" y="1708298"/>
            <a:ext cx="3301389" cy="29788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43638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Avoid Using Deprecated Parameters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16" y="1182785"/>
            <a:ext cx="8534767" cy="2407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1460296" y="3833787"/>
            <a:ext cx="622340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3"/>
              </a:rPr>
              <a:t>https://</a:t>
            </a:r>
            <a:r>
              <a:rPr lang="en-US" sz="900" dirty="0" err="1">
                <a:hlinkClick r:id="rId3"/>
              </a:rPr>
              <a:t>blogs.sap.com</a:t>
            </a:r>
            <a:r>
              <a:rPr lang="en-US" sz="900" dirty="0">
                <a:hlinkClick r:id="rId3"/>
              </a:rPr>
              <a:t>/2017/02/01/avoid-using-deprecated-sap-gateway-apis-in-your-odata-service-implementation/</a:t>
            </a:r>
            <a:endParaRPr lang="en-US" sz="9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7687" r="17849" b="30170"/>
          <a:stretch/>
        </p:blipFill>
        <p:spPr>
          <a:xfrm>
            <a:off x="3657600" y="4140037"/>
            <a:ext cx="697802" cy="7558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4355402" y="4361115"/>
            <a:ext cx="966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Nabi</a:t>
            </a:r>
            <a:r>
              <a:rPr lang="en-US" sz="1200" dirty="0" smtClean="0"/>
              <a:t> </a:t>
            </a:r>
            <a:r>
              <a:rPr lang="en-US" sz="1200" dirty="0" err="1" smtClean="0"/>
              <a:t>Zamani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877565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1035"/>
          <a:stretch/>
        </p:blipFill>
        <p:spPr>
          <a:xfrm>
            <a:off x="55527" y="1056020"/>
            <a:ext cx="4085656" cy="172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Interface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8785" y="2887472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Model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527" y="3414119"/>
            <a:ext cx="198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Message Container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79266" y="4054928"/>
            <a:ext cx="2101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Untyped</a:t>
            </a:r>
            <a:r>
              <a:rPr lang="en-US" dirty="0" smtClean="0">
                <a:solidFill>
                  <a:srgbClr val="0070C0"/>
                </a:solidFill>
              </a:rPr>
              <a:t> data object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411" y="2393313"/>
            <a:ext cx="6438275" cy="144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Straight Arrow Connector 16"/>
          <p:cNvCxnSpPr>
            <a:stCxn id="16" idx="1"/>
          </p:cNvCxnSpPr>
          <p:nvPr/>
        </p:nvCxnSpPr>
        <p:spPr>
          <a:xfrm flipH="1" flipV="1">
            <a:off x="5868649" y="3598785"/>
            <a:ext cx="1010617" cy="6408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1" idx="3"/>
          </p:cNvCxnSpPr>
          <p:nvPr/>
        </p:nvCxnSpPr>
        <p:spPr>
          <a:xfrm flipV="1">
            <a:off x="2038506" y="3490629"/>
            <a:ext cx="414491" cy="108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1472592" y="3072138"/>
            <a:ext cx="928667" cy="2902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8780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ZCL_GW_MODEL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572" y="2861494"/>
            <a:ext cx="7282228" cy="1794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46" y="1044353"/>
            <a:ext cx="6096000" cy="172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392975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DPC-&gt;GET_MODEL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296" y="1101776"/>
            <a:ext cx="5157848" cy="3802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428513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 BO Class from DPC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94" y="1506510"/>
            <a:ext cx="8556412" cy="2278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697102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oDATA</a:t>
            </a:r>
            <a:r>
              <a:rPr lang="en-US" dirty="0" smtClean="0"/>
              <a:t> Operations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687874"/>
              </p:ext>
            </p:extLst>
          </p:nvPr>
        </p:nvGraphicFramePr>
        <p:xfrm>
          <a:off x="599605" y="1476530"/>
          <a:ext cx="7944790" cy="275082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588958"/>
                <a:gridCol w="1588958"/>
                <a:gridCol w="1588958"/>
                <a:gridCol w="1588958"/>
                <a:gridCol w="1588958"/>
              </a:tblGrid>
              <a:tr h="75700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Identify Primary Key(s)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Instantiate 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Call class methods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Fill Entity</a:t>
                      </a:r>
                      <a:endParaRPr lang="en-US" dirty="0"/>
                    </a:p>
                  </a:txBody>
                  <a:tcPr/>
                </a:tc>
              </a:tr>
              <a:tr h="498455">
                <a:tc>
                  <a:txBody>
                    <a:bodyPr/>
                    <a:lstStyle/>
                    <a:p>
                      <a:r>
                        <a:rPr lang="en-US" dirty="0" smtClean="0"/>
                        <a:t>Create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98455">
                <a:tc>
                  <a:txBody>
                    <a:bodyPr/>
                    <a:lstStyle/>
                    <a:p>
                      <a:r>
                        <a:rPr lang="en-US" dirty="0" smtClean="0"/>
                        <a:t>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98455">
                <a:tc>
                  <a:txBody>
                    <a:bodyPr/>
                    <a:lstStyle/>
                    <a:p>
                      <a:r>
                        <a:rPr lang="en-US" dirty="0" smtClean="0"/>
                        <a:t>Update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98455">
                <a:tc>
                  <a:txBody>
                    <a:bodyPr/>
                    <a:lstStyle/>
                    <a:p>
                      <a:r>
                        <a:rPr lang="en-US" dirty="0" smtClean="0"/>
                        <a:t>Delete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705" y="3762531"/>
            <a:ext cx="383448" cy="399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705" y="3297707"/>
            <a:ext cx="383448" cy="399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409" y="2774492"/>
            <a:ext cx="383448" cy="399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634" y="3757536"/>
            <a:ext cx="383448" cy="3994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634" y="3292712"/>
            <a:ext cx="383448" cy="3994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338" y="2769497"/>
            <a:ext cx="383448" cy="3994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338" y="2295237"/>
            <a:ext cx="383448" cy="3994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094" y="3757536"/>
            <a:ext cx="383448" cy="3994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094" y="3292712"/>
            <a:ext cx="383448" cy="3994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798" y="2295237"/>
            <a:ext cx="383448" cy="3994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053" y="3300207"/>
            <a:ext cx="383448" cy="3994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757" y="2776992"/>
            <a:ext cx="383448" cy="3994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757" y="2302732"/>
            <a:ext cx="383448" cy="39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6603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get_entity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522" y="2630776"/>
            <a:ext cx="1588956" cy="1588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689546" y="1323734"/>
            <a:ext cx="6917961" cy="3360829"/>
          </a:xfrm>
        </p:spPr>
        <p:txBody>
          <a:bodyPr>
            <a:normAutofit/>
          </a:bodyPr>
          <a:lstStyle/>
          <a:p>
            <a:r>
              <a:rPr lang="en-US" dirty="0" smtClean="0"/>
              <a:t>Identify primary key(s)</a:t>
            </a:r>
          </a:p>
          <a:p>
            <a:r>
              <a:rPr lang="en-US" dirty="0" smtClean="0"/>
              <a:t>Instantiate BO class</a:t>
            </a:r>
          </a:p>
          <a:p>
            <a:r>
              <a:rPr lang="en-US" dirty="0" smtClean="0"/>
              <a:t>Fill entity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069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get_entity</a:t>
            </a:r>
            <a:r>
              <a:rPr lang="en-US" dirty="0" smtClean="0"/>
              <a:t> V1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44" y="1065857"/>
            <a:ext cx="7158637" cy="3641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980330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get_entity</a:t>
            </a:r>
            <a:r>
              <a:rPr lang="en-US" dirty="0" smtClean="0"/>
              <a:t> V1 </a:t>
            </a:r>
            <a:r>
              <a:rPr lang="mr-IN" dirty="0" smtClean="0"/>
              <a:t>–</a:t>
            </a:r>
            <a:r>
              <a:rPr lang="en-US" dirty="0" smtClean="0"/>
              <a:t> Identify Primary Key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44" y="1065857"/>
            <a:ext cx="7158637" cy="3641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793644" y="3762531"/>
            <a:ext cx="7158637" cy="94489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93643" y="1065857"/>
            <a:ext cx="7158637" cy="118266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146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get_entity</a:t>
            </a:r>
            <a:r>
              <a:rPr lang="en-US" dirty="0" smtClean="0"/>
              <a:t> V1 </a:t>
            </a:r>
            <a:r>
              <a:rPr lang="mr-IN" dirty="0" smtClean="0"/>
              <a:t>–</a:t>
            </a:r>
            <a:r>
              <a:rPr lang="en-US" dirty="0" smtClean="0"/>
              <a:t> Instantiate BO Class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44" y="1065857"/>
            <a:ext cx="7158637" cy="3641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793644" y="4099809"/>
            <a:ext cx="7158637" cy="60761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93643" y="1065856"/>
            <a:ext cx="7158637" cy="268917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946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Warnings</a:t>
            </a:r>
          </a:p>
          <a:p>
            <a:r>
              <a:rPr lang="en-US" dirty="0" smtClean="0"/>
              <a:t>Service Design</a:t>
            </a:r>
          </a:p>
          <a:p>
            <a:r>
              <a:rPr lang="en-US" dirty="0" smtClean="0"/>
              <a:t>Code patterns for </a:t>
            </a:r>
            <a:r>
              <a:rPr lang="en-US" dirty="0"/>
              <a:t>r</a:t>
            </a:r>
            <a:r>
              <a:rPr lang="en-US" dirty="0" smtClean="0"/>
              <a:t>eusability</a:t>
            </a:r>
          </a:p>
          <a:p>
            <a:r>
              <a:rPr lang="en-US" dirty="0" smtClean="0"/>
              <a:t>Code patterns for extensibility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243" y="1708298"/>
            <a:ext cx="3301389" cy="29788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>
            <a:off x="241005" y="1800447"/>
            <a:ext cx="5805376" cy="194930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03391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get_entity</a:t>
            </a:r>
            <a:r>
              <a:rPr lang="en-US" dirty="0" smtClean="0"/>
              <a:t> V1 </a:t>
            </a:r>
            <a:r>
              <a:rPr lang="mr-IN" dirty="0" smtClean="0"/>
              <a:t>–</a:t>
            </a:r>
            <a:r>
              <a:rPr lang="en-US" dirty="0" smtClean="0"/>
              <a:t> Fill Entity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44" y="1065857"/>
            <a:ext cx="7158637" cy="3641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793643" y="1065856"/>
            <a:ext cx="7158637" cy="306393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58785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get_entity</a:t>
            </a:r>
            <a:r>
              <a:rPr lang="en-US" dirty="0" smtClean="0"/>
              <a:t> V2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44" y="1065857"/>
            <a:ext cx="7158637" cy="3641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928911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get_entity</a:t>
            </a:r>
            <a:r>
              <a:rPr lang="en-US" dirty="0" smtClean="0"/>
              <a:t> V2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056" y="1101778"/>
            <a:ext cx="8551888" cy="3477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</a:rPr>
              <a:t>lt_key_tab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= </a:t>
            </a:r>
            <a:r>
              <a:rPr lang="en-US" dirty="0" err="1">
                <a:latin typeface="Courier New" charset="0"/>
              </a:rPr>
              <a:t>io_tech_request_context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-&gt;</a:t>
            </a:r>
            <a:r>
              <a:rPr lang="en-US" dirty="0" err="1">
                <a:latin typeface="Courier New" charset="0"/>
              </a:rPr>
              <a:t>get_keys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( ).</a:t>
            </a: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r>
              <a:rPr lang="en-US" dirty="0">
                <a:solidFill>
                  <a:srgbClr val="0433FF"/>
                </a:solidFill>
                <a:latin typeface="Courier New" charset="0"/>
              </a:rPr>
              <a:t>READ TABLE </a:t>
            </a:r>
            <a:r>
              <a:rPr lang="en-US" dirty="0" err="1">
                <a:latin typeface="Courier New" charset="0"/>
              </a:rPr>
              <a:t>lt_key_tab</a:t>
            </a: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r>
              <a:rPr lang="en-US" dirty="0">
                <a:latin typeface="Courier New" charset="0"/>
              </a:rPr>
              <a:t>  </a:t>
            </a:r>
            <a:r>
              <a:rPr lang="en-US" dirty="0">
                <a:solidFill>
                  <a:srgbClr val="0433FF"/>
                </a:solidFill>
                <a:latin typeface="Courier New" charset="0"/>
              </a:rPr>
              <a:t>with KEY </a:t>
            </a:r>
            <a:r>
              <a:rPr lang="en-US" dirty="0">
                <a:latin typeface="Courier New" charset="0"/>
              </a:rPr>
              <a:t>name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= </a:t>
            </a:r>
            <a:r>
              <a:rPr lang="en-US" dirty="0">
                <a:solidFill>
                  <a:srgbClr val="5CB120"/>
                </a:solidFill>
                <a:latin typeface="Courier New" charset="0"/>
              </a:rPr>
              <a:t>'BP_ID'</a:t>
            </a: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r>
              <a:rPr lang="en-US" dirty="0">
                <a:latin typeface="Courier New" charset="0"/>
              </a:rPr>
              <a:t>  </a:t>
            </a:r>
            <a:r>
              <a:rPr lang="en-US" dirty="0">
                <a:solidFill>
                  <a:srgbClr val="0433FF"/>
                </a:solidFill>
                <a:latin typeface="Courier New" charset="0"/>
              </a:rPr>
              <a:t>into </a:t>
            </a:r>
            <a:r>
              <a:rPr lang="en-US" dirty="0" err="1">
                <a:latin typeface="Courier New" charset="0"/>
              </a:rPr>
              <a:t>ls_key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.</a:t>
            </a: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r>
              <a:rPr lang="en-US" dirty="0" err="1">
                <a:latin typeface="Courier New" charset="0"/>
              </a:rPr>
              <a:t>lv_bp_id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= </a:t>
            </a:r>
            <a:r>
              <a:rPr lang="en-US" dirty="0" err="1" smtClean="0">
                <a:latin typeface="Courier New" charset="0"/>
              </a:rPr>
              <a:t>ls_key</a:t>
            </a:r>
            <a:r>
              <a:rPr lang="en-US" dirty="0" smtClean="0">
                <a:solidFill>
                  <a:srgbClr val="929292"/>
                </a:solidFill>
                <a:latin typeface="Courier New" charset="0"/>
              </a:rPr>
              <a:t>-</a:t>
            </a:r>
            <a:r>
              <a:rPr lang="en-US" dirty="0" smtClean="0">
                <a:solidFill>
                  <a:srgbClr val="0433FF"/>
                </a:solidFill>
                <a:latin typeface="Courier New" charset="0"/>
              </a:rPr>
              <a:t>value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.</a:t>
            </a: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r>
              <a:rPr lang="en-US" dirty="0" err="1">
                <a:latin typeface="Courier New" charset="0"/>
              </a:rPr>
              <a:t>lo_customer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= </a:t>
            </a:r>
            <a:r>
              <a:rPr lang="en-US" dirty="0" err="1">
                <a:latin typeface="Courier New" charset="0"/>
              </a:rPr>
              <a:t>zcl_demo_customer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=&gt;</a:t>
            </a:r>
            <a:r>
              <a:rPr lang="en-US" dirty="0" err="1">
                <a:latin typeface="Courier New" charset="0"/>
              </a:rPr>
              <a:t>get_using_bp_id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( </a:t>
            </a:r>
            <a:r>
              <a:rPr lang="en-US" dirty="0" err="1">
                <a:latin typeface="Courier New" charset="0"/>
              </a:rPr>
              <a:t>lv_bp_id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).</a:t>
            </a: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r>
              <a:rPr lang="en-US" dirty="0">
                <a:solidFill>
                  <a:srgbClr val="0433FF"/>
                </a:solidFill>
                <a:latin typeface="Courier New" charset="0"/>
              </a:rPr>
              <a:t>GET REFERENCE OF </a:t>
            </a:r>
            <a:r>
              <a:rPr lang="en-US" dirty="0" err="1">
                <a:latin typeface="Courier New" charset="0"/>
              </a:rPr>
              <a:t>er_entity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>
                <a:solidFill>
                  <a:srgbClr val="0433FF"/>
                </a:solidFill>
                <a:latin typeface="Courier New" charset="0"/>
              </a:rPr>
              <a:t>INTO </a:t>
            </a:r>
            <a:r>
              <a:rPr lang="en-US" dirty="0" err="1">
                <a:latin typeface="Courier New" charset="0"/>
              </a:rPr>
              <a:t>lr_entity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.</a:t>
            </a: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r>
              <a:rPr lang="en-US" dirty="0" err="1">
                <a:latin typeface="Courier New" charset="0"/>
              </a:rPr>
              <a:t>lo_customer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-&gt;</a:t>
            </a:r>
            <a:r>
              <a:rPr lang="en-US" dirty="0" err="1">
                <a:latin typeface="Courier New" charset="0"/>
              </a:rPr>
              <a:t>zif_gw_methods</a:t>
            </a:r>
            <a:r>
              <a:rPr lang="en-US" dirty="0" err="1">
                <a:solidFill>
                  <a:srgbClr val="929292"/>
                </a:solidFill>
                <a:latin typeface="Courier New" charset="0"/>
              </a:rPr>
              <a:t>~</a:t>
            </a:r>
            <a:r>
              <a:rPr lang="en-US" dirty="0" err="1">
                <a:latin typeface="Courier New" charset="0"/>
              </a:rPr>
              <a:t>map_to_entity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( </a:t>
            </a:r>
            <a:r>
              <a:rPr lang="en-US" dirty="0" err="1">
                <a:latin typeface="Courier New" charset="0"/>
              </a:rPr>
              <a:t>lr_entity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).</a:t>
            </a: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endParaRPr lang="en-US" dirty="0">
              <a:effectLst/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74429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96056" y="1680057"/>
            <a:ext cx="6390991" cy="326003"/>
          </a:xfrm>
          <a:prstGeom prst="roundRect">
            <a:avLst/>
          </a:prstGeom>
          <a:solidFill>
            <a:srgbClr val="FFFF00">
              <a:alpha val="4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get_entity</a:t>
            </a:r>
            <a:r>
              <a:rPr lang="en-US" dirty="0" smtClean="0"/>
              <a:t> V2 </a:t>
            </a:r>
            <a:r>
              <a:rPr lang="mr-IN" dirty="0" smtClean="0"/>
              <a:t>–</a:t>
            </a:r>
            <a:r>
              <a:rPr lang="en-US" dirty="0" smtClean="0"/>
              <a:t> Table Expression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056" y="1101778"/>
            <a:ext cx="85518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</a:rPr>
              <a:t>lt_key_tab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= </a:t>
            </a:r>
            <a:r>
              <a:rPr lang="en-US" dirty="0" err="1">
                <a:latin typeface="Courier New" charset="0"/>
              </a:rPr>
              <a:t>io_tech_request_context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-&gt;</a:t>
            </a:r>
            <a:r>
              <a:rPr lang="en-US" dirty="0" err="1">
                <a:latin typeface="Courier New" charset="0"/>
              </a:rPr>
              <a:t>get_keys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( ).</a:t>
            </a: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r>
              <a:rPr lang="en-US" dirty="0" err="1">
                <a:latin typeface="Courier New" charset="0"/>
              </a:rPr>
              <a:t>lv_bp_id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= </a:t>
            </a:r>
            <a:r>
              <a:rPr lang="en-US" dirty="0" err="1" smtClean="0">
                <a:latin typeface="Courier New" charset="0"/>
              </a:rPr>
              <a:t>lt_key_tab</a:t>
            </a:r>
            <a:r>
              <a:rPr lang="en-US" dirty="0" smtClean="0">
                <a:latin typeface="Courier New" charset="0"/>
              </a:rPr>
              <a:t>[ name = </a:t>
            </a:r>
            <a:r>
              <a:rPr lang="en-US" dirty="0">
                <a:solidFill>
                  <a:srgbClr val="5CB120"/>
                </a:solidFill>
                <a:latin typeface="Courier New" charset="0"/>
              </a:rPr>
              <a:t>'BP_ID' </a:t>
            </a:r>
            <a:r>
              <a:rPr lang="en-US" dirty="0" smtClean="0">
                <a:solidFill>
                  <a:srgbClr val="5CB120"/>
                </a:solidFill>
                <a:latin typeface="Courier New" charset="0"/>
              </a:rPr>
              <a:t>]</a:t>
            </a:r>
            <a:r>
              <a:rPr lang="en-US" dirty="0" smtClean="0">
                <a:solidFill>
                  <a:srgbClr val="929292"/>
                </a:solidFill>
                <a:latin typeface="Courier New" charset="0"/>
              </a:rPr>
              <a:t>-</a:t>
            </a:r>
            <a:r>
              <a:rPr lang="en-US" dirty="0" smtClean="0">
                <a:solidFill>
                  <a:srgbClr val="0433FF"/>
                </a:solidFill>
                <a:latin typeface="Courier New" charset="0"/>
              </a:rPr>
              <a:t>value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.</a:t>
            </a: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endParaRPr lang="en-US" dirty="0" smtClean="0">
              <a:latin typeface="Courier New" charset="0"/>
            </a:endParaRPr>
          </a:p>
          <a:p>
            <a:endParaRPr lang="en-US" dirty="0">
              <a:latin typeface="Courier New" charset="0"/>
            </a:endParaRPr>
          </a:p>
          <a:p>
            <a:endParaRPr lang="en-US" dirty="0" smtClean="0">
              <a:latin typeface="Courier New" charset="0"/>
            </a:endParaRPr>
          </a:p>
          <a:p>
            <a:r>
              <a:rPr lang="en-US" dirty="0" err="1" smtClean="0">
                <a:latin typeface="Courier New" charset="0"/>
              </a:rPr>
              <a:t>lo_customer</a:t>
            </a:r>
            <a:r>
              <a:rPr lang="en-US" dirty="0" smtClean="0"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= </a:t>
            </a:r>
            <a:r>
              <a:rPr lang="en-US" dirty="0" err="1">
                <a:latin typeface="Courier New" charset="0"/>
              </a:rPr>
              <a:t>zcl_demo_customer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=&gt;</a:t>
            </a:r>
            <a:r>
              <a:rPr lang="en-US" dirty="0" err="1">
                <a:latin typeface="Courier New" charset="0"/>
              </a:rPr>
              <a:t>get_using_bp_id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( </a:t>
            </a:r>
            <a:r>
              <a:rPr lang="en-US" dirty="0" err="1">
                <a:latin typeface="Courier New" charset="0"/>
              </a:rPr>
              <a:t>lv_bp_id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).</a:t>
            </a: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r>
              <a:rPr lang="en-US" dirty="0">
                <a:solidFill>
                  <a:srgbClr val="0433FF"/>
                </a:solidFill>
                <a:latin typeface="Courier New" charset="0"/>
              </a:rPr>
              <a:t>GET REFERENCE OF </a:t>
            </a:r>
            <a:r>
              <a:rPr lang="en-US" dirty="0" err="1">
                <a:latin typeface="Courier New" charset="0"/>
              </a:rPr>
              <a:t>er_entity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>
                <a:solidFill>
                  <a:srgbClr val="0433FF"/>
                </a:solidFill>
                <a:latin typeface="Courier New" charset="0"/>
              </a:rPr>
              <a:t>INTO </a:t>
            </a:r>
            <a:r>
              <a:rPr lang="en-US" dirty="0" err="1">
                <a:latin typeface="Courier New" charset="0"/>
              </a:rPr>
              <a:t>lr_entity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.</a:t>
            </a: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r>
              <a:rPr lang="en-US" dirty="0" err="1">
                <a:latin typeface="Courier New" charset="0"/>
              </a:rPr>
              <a:t>lo_customer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-&gt;</a:t>
            </a:r>
            <a:r>
              <a:rPr lang="en-US" dirty="0" err="1">
                <a:latin typeface="Courier New" charset="0"/>
              </a:rPr>
              <a:t>zif_gw_methods</a:t>
            </a:r>
            <a:r>
              <a:rPr lang="en-US" dirty="0" err="1">
                <a:solidFill>
                  <a:srgbClr val="929292"/>
                </a:solidFill>
                <a:latin typeface="Courier New" charset="0"/>
              </a:rPr>
              <a:t>~</a:t>
            </a:r>
            <a:r>
              <a:rPr lang="en-US" dirty="0" err="1">
                <a:latin typeface="Courier New" charset="0"/>
              </a:rPr>
              <a:t>map_to_entity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( </a:t>
            </a:r>
            <a:r>
              <a:rPr lang="en-US" dirty="0" err="1">
                <a:latin typeface="Courier New" charset="0"/>
              </a:rPr>
              <a:t>lr_entity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).</a:t>
            </a: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endParaRPr lang="en-US" dirty="0">
              <a:effectLst/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2905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44056" y="3353220"/>
            <a:ext cx="6042991" cy="326003"/>
          </a:xfrm>
          <a:prstGeom prst="roundRect">
            <a:avLst/>
          </a:prstGeom>
          <a:solidFill>
            <a:srgbClr val="FFFF00">
              <a:alpha val="4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6056" y="1101778"/>
            <a:ext cx="855188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</a:rPr>
              <a:t>lt_key_tab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= </a:t>
            </a:r>
            <a:r>
              <a:rPr lang="en-US" dirty="0" err="1">
                <a:latin typeface="Courier New" charset="0"/>
              </a:rPr>
              <a:t>io_tech_request_context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-&gt;</a:t>
            </a:r>
            <a:r>
              <a:rPr lang="en-US" dirty="0" err="1">
                <a:latin typeface="Courier New" charset="0"/>
              </a:rPr>
              <a:t>get_keys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( ).</a:t>
            </a: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endParaRPr lang="en-US" dirty="0" smtClean="0">
              <a:latin typeface="Courier New" charset="0"/>
            </a:endParaRPr>
          </a:p>
          <a:p>
            <a:endParaRPr lang="en-US" dirty="0">
              <a:latin typeface="Courier New" charset="0"/>
            </a:endParaRPr>
          </a:p>
          <a:p>
            <a:endParaRPr lang="en-US" dirty="0" smtClean="0">
              <a:latin typeface="Courier New" charset="0"/>
            </a:endParaRPr>
          </a:p>
          <a:p>
            <a:endParaRPr lang="en-US" dirty="0">
              <a:latin typeface="Courier New" charset="0"/>
            </a:endParaRPr>
          </a:p>
          <a:p>
            <a:endParaRPr lang="en-US" dirty="0" smtClean="0">
              <a:latin typeface="Courier New" charset="0"/>
            </a:endParaRPr>
          </a:p>
          <a:p>
            <a:r>
              <a:rPr lang="en-US" dirty="0" err="1" smtClean="0">
                <a:latin typeface="Courier New" charset="0"/>
              </a:rPr>
              <a:t>lo_customer</a:t>
            </a:r>
            <a:r>
              <a:rPr lang="en-US" dirty="0" smtClean="0"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= </a:t>
            </a:r>
            <a:r>
              <a:rPr lang="en-US" dirty="0" err="1">
                <a:latin typeface="Courier New" charset="0"/>
              </a:rPr>
              <a:t>zcl_demo_customer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=&gt;</a:t>
            </a:r>
            <a:r>
              <a:rPr lang="en-US" dirty="0" err="1">
                <a:latin typeface="Courier New" charset="0"/>
              </a:rPr>
              <a:t>get_using_bp_id</a:t>
            </a:r>
            <a:r>
              <a:rPr lang="en-US" dirty="0" smtClean="0">
                <a:solidFill>
                  <a:srgbClr val="942193"/>
                </a:solidFill>
                <a:latin typeface="Courier New" charset="0"/>
              </a:rPr>
              <a:t>(</a:t>
            </a: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r>
              <a:rPr lang="en-US" dirty="0" smtClean="0">
                <a:latin typeface="Courier New" charset="0"/>
              </a:rPr>
              <a:t>  </a:t>
            </a:r>
            <a:r>
              <a:rPr lang="en-US" dirty="0" smtClean="0">
                <a:solidFill>
                  <a:srgbClr val="0433FF"/>
                </a:solidFill>
                <a:latin typeface="Courier New" charset="0"/>
              </a:rPr>
              <a:t>CONV #</a:t>
            </a:r>
            <a:r>
              <a:rPr lang="en-US" dirty="0" smtClean="0">
                <a:solidFill>
                  <a:srgbClr val="942193"/>
                </a:solidFill>
                <a:latin typeface="Courier New" charset="0"/>
              </a:rPr>
              <a:t>(</a:t>
            </a:r>
            <a:r>
              <a:rPr lang="en-US" dirty="0" smtClean="0">
                <a:latin typeface="Courier New" charset="0"/>
              </a:rPr>
              <a:t> </a:t>
            </a:r>
            <a:r>
              <a:rPr lang="en-US" dirty="0" err="1" smtClean="0">
                <a:latin typeface="Courier New" charset="0"/>
              </a:rPr>
              <a:t>lt_key_tab</a:t>
            </a:r>
            <a:r>
              <a:rPr lang="en-US" dirty="0">
                <a:latin typeface="Courier New" charset="0"/>
              </a:rPr>
              <a:t>[ name = </a:t>
            </a:r>
            <a:r>
              <a:rPr lang="en-US" dirty="0">
                <a:solidFill>
                  <a:srgbClr val="5CB120"/>
                </a:solidFill>
                <a:latin typeface="Courier New" charset="0"/>
              </a:rPr>
              <a:t>'BP_ID' ]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-</a:t>
            </a:r>
            <a:r>
              <a:rPr lang="en-US" dirty="0">
                <a:solidFill>
                  <a:srgbClr val="0433FF"/>
                </a:solidFill>
                <a:latin typeface="Courier New" charset="0"/>
              </a:rPr>
              <a:t>value </a:t>
            </a:r>
            <a:r>
              <a:rPr lang="en-US" dirty="0" smtClean="0">
                <a:solidFill>
                  <a:srgbClr val="942193"/>
                </a:solidFill>
                <a:latin typeface="Courier New" charset="0"/>
              </a:rPr>
              <a:t>)</a:t>
            </a:r>
            <a:r>
              <a:rPr lang="en-US" dirty="0" smtClean="0">
                <a:solidFill>
                  <a:srgbClr val="0433FF"/>
                </a:solidFill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). </a:t>
            </a: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endParaRPr lang="en-US" dirty="0" smtClean="0">
              <a:latin typeface="Courier New" charset="0"/>
            </a:endParaRPr>
          </a:p>
          <a:p>
            <a:r>
              <a:rPr lang="en-US" dirty="0">
                <a:solidFill>
                  <a:srgbClr val="0433FF"/>
                </a:solidFill>
                <a:latin typeface="Courier New" charset="0"/>
              </a:rPr>
              <a:t>GET REFERENCE OF </a:t>
            </a:r>
            <a:r>
              <a:rPr lang="en-US" dirty="0" err="1">
                <a:latin typeface="Courier New" charset="0"/>
              </a:rPr>
              <a:t>er_entity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>
                <a:solidFill>
                  <a:srgbClr val="0433FF"/>
                </a:solidFill>
                <a:latin typeface="Courier New" charset="0"/>
              </a:rPr>
              <a:t>INTO </a:t>
            </a:r>
            <a:r>
              <a:rPr lang="en-US" dirty="0" err="1">
                <a:latin typeface="Courier New" charset="0"/>
              </a:rPr>
              <a:t>lr_entity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.</a:t>
            </a: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r>
              <a:rPr lang="en-US" dirty="0" err="1">
                <a:latin typeface="Courier New" charset="0"/>
              </a:rPr>
              <a:t>lo_customer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-&gt;</a:t>
            </a:r>
            <a:r>
              <a:rPr lang="en-US" dirty="0" err="1">
                <a:latin typeface="Courier New" charset="0"/>
              </a:rPr>
              <a:t>zif_gw_methods</a:t>
            </a:r>
            <a:r>
              <a:rPr lang="en-US" dirty="0" err="1">
                <a:solidFill>
                  <a:srgbClr val="929292"/>
                </a:solidFill>
                <a:latin typeface="Courier New" charset="0"/>
              </a:rPr>
              <a:t>~</a:t>
            </a:r>
            <a:r>
              <a:rPr lang="en-US" dirty="0" err="1">
                <a:latin typeface="Courier New" charset="0"/>
              </a:rPr>
              <a:t>map_to_entity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( </a:t>
            </a:r>
            <a:r>
              <a:rPr lang="en-US" dirty="0" err="1">
                <a:latin typeface="Courier New" charset="0"/>
              </a:rPr>
              <a:t>lr_entity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). </a:t>
            </a: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endParaRPr lang="en-US" dirty="0">
              <a:effectLst/>
              <a:latin typeface="Courier New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get_entity</a:t>
            </a:r>
            <a:r>
              <a:rPr lang="en-US" dirty="0" smtClean="0"/>
              <a:t> V2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CONVersion</a:t>
            </a:r>
            <a:r>
              <a:rPr lang="en-US" dirty="0" smtClean="0"/>
              <a:t> </a:t>
            </a:r>
            <a:r>
              <a:rPr lang="en-US" dirty="0" smtClean="0"/>
              <a:t>Operator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11598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44057" y="4189326"/>
            <a:ext cx="2512612" cy="326003"/>
          </a:xfrm>
          <a:prstGeom prst="roundRect">
            <a:avLst/>
          </a:prstGeom>
          <a:solidFill>
            <a:srgbClr val="FFFF00">
              <a:alpha val="4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6056" y="1101778"/>
            <a:ext cx="855188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</a:rPr>
              <a:t>lt_key_tab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= </a:t>
            </a:r>
            <a:r>
              <a:rPr lang="en-US" dirty="0" err="1">
                <a:latin typeface="Courier New" charset="0"/>
              </a:rPr>
              <a:t>io_tech_request_context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-&gt;</a:t>
            </a:r>
            <a:r>
              <a:rPr lang="en-US" dirty="0" err="1">
                <a:latin typeface="Courier New" charset="0"/>
              </a:rPr>
              <a:t>get_keys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( ).</a:t>
            </a: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endParaRPr lang="en-US" dirty="0" smtClean="0">
              <a:latin typeface="Courier New" charset="0"/>
            </a:endParaRPr>
          </a:p>
          <a:p>
            <a:endParaRPr lang="en-US" dirty="0">
              <a:latin typeface="Courier New" charset="0"/>
            </a:endParaRPr>
          </a:p>
          <a:p>
            <a:endParaRPr lang="en-US" dirty="0" smtClean="0">
              <a:latin typeface="Courier New" charset="0"/>
            </a:endParaRPr>
          </a:p>
          <a:p>
            <a:endParaRPr lang="en-US" dirty="0">
              <a:latin typeface="Courier New" charset="0"/>
            </a:endParaRPr>
          </a:p>
          <a:p>
            <a:endParaRPr lang="en-US" dirty="0" smtClean="0">
              <a:latin typeface="Courier New" charset="0"/>
            </a:endParaRPr>
          </a:p>
          <a:p>
            <a:r>
              <a:rPr lang="en-US" dirty="0" err="1" smtClean="0">
                <a:latin typeface="Courier New" charset="0"/>
              </a:rPr>
              <a:t>lo_customer</a:t>
            </a:r>
            <a:r>
              <a:rPr lang="en-US" dirty="0" smtClean="0"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= </a:t>
            </a:r>
            <a:r>
              <a:rPr lang="en-US" dirty="0" err="1">
                <a:latin typeface="Courier New" charset="0"/>
              </a:rPr>
              <a:t>zcl_demo_customer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=&gt;</a:t>
            </a:r>
            <a:r>
              <a:rPr lang="en-US" dirty="0" err="1">
                <a:latin typeface="Courier New" charset="0"/>
              </a:rPr>
              <a:t>get_using_bp_id</a:t>
            </a:r>
            <a:r>
              <a:rPr lang="en-US" dirty="0" smtClean="0">
                <a:solidFill>
                  <a:srgbClr val="942193"/>
                </a:solidFill>
                <a:latin typeface="Courier New" charset="0"/>
              </a:rPr>
              <a:t>(</a:t>
            </a: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r>
              <a:rPr lang="en-US" dirty="0" smtClean="0">
                <a:latin typeface="Courier New" charset="0"/>
              </a:rPr>
              <a:t>  </a:t>
            </a:r>
            <a:r>
              <a:rPr lang="en-US" dirty="0" smtClean="0">
                <a:solidFill>
                  <a:srgbClr val="0433FF"/>
                </a:solidFill>
                <a:latin typeface="Courier New" charset="0"/>
              </a:rPr>
              <a:t>CONV #</a:t>
            </a:r>
            <a:r>
              <a:rPr lang="en-US" dirty="0" smtClean="0">
                <a:solidFill>
                  <a:srgbClr val="942193"/>
                </a:solidFill>
                <a:latin typeface="Courier New" charset="0"/>
              </a:rPr>
              <a:t>(</a:t>
            </a:r>
            <a:r>
              <a:rPr lang="en-US" dirty="0" smtClean="0">
                <a:latin typeface="Courier New" charset="0"/>
              </a:rPr>
              <a:t> </a:t>
            </a:r>
            <a:r>
              <a:rPr lang="en-US" dirty="0" err="1" smtClean="0">
                <a:latin typeface="Courier New" charset="0"/>
              </a:rPr>
              <a:t>lt_key_tab</a:t>
            </a:r>
            <a:r>
              <a:rPr lang="en-US" dirty="0">
                <a:latin typeface="Courier New" charset="0"/>
              </a:rPr>
              <a:t>[ name = </a:t>
            </a:r>
            <a:r>
              <a:rPr lang="en-US" dirty="0">
                <a:solidFill>
                  <a:srgbClr val="5CB120"/>
                </a:solidFill>
                <a:latin typeface="Courier New" charset="0"/>
              </a:rPr>
              <a:t>'BP_ID' ]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-</a:t>
            </a:r>
            <a:r>
              <a:rPr lang="en-US" dirty="0">
                <a:solidFill>
                  <a:srgbClr val="0433FF"/>
                </a:solidFill>
                <a:latin typeface="Courier New" charset="0"/>
              </a:rPr>
              <a:t>value </a:t>
            </a:r>
            <a:r>
              <a:rPr lang="en-US" dirty="0" smtClean="0">
                <a:solidFill>
                  <a:srgbClr val="942193"/>
                </a:solidFill>
                <a:latin typeface="Courier New" charset="0"/>
              </a:rPr>
              <a:t>)</a:t>
            </a:r>
            <a:r>
              <a:rPr lang="en-US" dirty="0" smtClean="0">
                <a:solidFill>
                  <a:srgbClr val="0433FF"/>
                </a:solidFill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). </a:t>
            </a: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endParaRPr lang="en-US" dirty="0" smtClean="0">
              <a:latin typeface="Courier New" charset="0"/>
            </a:endParaRPr>
          </a:p>
          <a:p>
            <a:r>
              <a:rPr lang="en-US" dirty="0" err="1" smtClean="0">
                <a:latin typeface="Courier New" charset="0"/>
              </a:rPr>
              <a:t>lo_customer</a:t>
            </a:r>
            <a:r>
              <a:rPr lang="en-US" dirty="0" smtClean="0">
                <a:solidFill>
                  <a:srgbClr val="929292"/>
                </a:solidFill>
                <a:latin typeface="Courier New" charset="0"/>
              </a:rPr>
              <a:t>-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&gt;</a:t>
            </a:r>
            <a:r>
              <a:rPr lang="en-US" dirty="0" err="1" smtClean="0">
                <a:latin typeface="Courier New" charset="0"/>
              </a:rPr>
              <a:t>zif_gw_methods</a:t>
            </a:r>
            <a:r>
              <a:rPr lang="en-US" dirty="0" err="1" smtClean="0">
                <a:solidFill>
                  <a:srgbClr val="929292"/>
                </a:solidFill>
                <a:latin typeface="Courier New" charset="0"/>
              </a:rPr>
              <a:t>~</a:t>
            </a:r>
            <a:r>
              <a:rPr lang="en-US" dirty="0" err="1" smtClean="0">
                <a:latin typeface="Courier New" charset="0"/>
              </a:rPr>
              <a:t>map_to_entity</a:t>
            </a:r>
            <a:r>
              <a:rPr lang="en-US" dirty="0" smtClean="0">
                <a:solidFill>
                  <a:srgbClr val="942193"/>
                </a:solidFill>
                <a:latin typeface="Courier New" charset="0"/>
              </a:rPr>
              <a:t>(</a:t>
            </a:r>
          </a:p>
          <a:p>
            <a:r>
              <a:rPr lang="en-US" dirty="0">
                <a:solidFill>
                  <a:srgbClr val="942193"/>
                </a:solidFill>
                <a:latin typeface="Courier New" charset="0"/>
              </a:rPr>
              <a:t> </a:t>
            </a:r>
            <a:r>
              <a:rPr lang="en-US" dirty="0" smtClean="0">
                <a:solidFill>
                  <a:srgbClr val="942193"/>
                </a:solidFill>
                <a:latin typeface="Courier New" charset="0"/>
              </a:rPr>
              <a:t> </a:t>
            </a:r>
            <a:r>
              <a:rPr lang="en-US" dirty="0" smtClean="0">
                <a:solidFill>
                  <a:srgbClr val="0433FF"/>
                </a:solidFill>
                <a:latin typeface="Courier New" charset="0"/>
              </a:rPr>
              <a:t>REF </a:t>
            </a:r>
            <a:r>
              <a:rPr lang="en-US" dirty="0">
                <a:solidFill>
                  <a:srgbClr val="0433FF"/>
                </a:solidFill>
                <a:latin typeface="Courier New" charset="0"/>
              </a:rPr>
              <a:t>#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(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 err="1">
                <a:latin typeface="Courier New" charset="0"/>
              </a:rPr>
              <a:t>e</a:t>
            </a:r>
            <a:r>
              <a:rPr lang="en-US" dirty="0" err="1" smtClean="0">
                <a:latin typeface="Courier New" charset="0"/>
              </a:rPr>
              <a:t>r_entity</a:t>
            </a:r>
            <a:r>
              <a:rPr lang="en-US" dirty="0" smtClean="0">
                <a:latin typeface="Courier New" charset="0"/>
              </a:rPr>
              <a:t> </a:t>
            </a:r>
            <a:r>
              <a:rPr lang="en-US" dirty="0" smtClean="0">
                <a:solidFill>
                  <a:srgbClr val="942193"/>
                </a:solidFill>
                <a:latin typeface="Courier New" charset="0"/>
              </a:rPr>
              <a:t>) ).</a:t>
            </a: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endParaRPr lang="en-US" dirty="0">
              <a:effectLst/>
              <a:latin typeface="Courier New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get_entity</a:t>
            </a:r>
            <a:r>
              <a:rPr lang="en-US" dirty="0" smtClean="0"/>
              <a:t> V2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REFerence</a:t>
            </a:r>
            <a:r>
              <a:rPr lang="en-US" dirty="0" smtClean="0"/>
              <a:t> </a:t>
            </a:r>
            <a:r>
              <a:rPr lang="en-US" dirty="0" smtClean="0"/>
              <a:t>Operator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77368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get_entity</a:t>
            </a:r>
            <a:r>
              <a:rPr lang="en-US" dirty="0" smtClean="0"/>
              <a:t> V2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056" y="1101778"/>
            <a:ext cx="85518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</a:rPr>
              <a:t>lt_key_tab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= </a:t>
            </a:r>
            <a:r>
              <a:rPr lang="en-US" dirty="0" err="1">
                <a:latin typeface="Courier New" charset="0"/>
              </a:rPr>
              <a:t>io_tech_request_context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-&gt;</a:t>
            </a:r>
            <a:r>
              <a:rPr lang="en-US" dirty="0" err="1">
                <a:latin typeface="Courier New" charset="0"/>
              </a:rPr>
              <a:t>get_keys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( ).</a:t>
            </a: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r>
              <a:rPr lang="en-US" dirty="0" err="1" smtClean="0">
                <a:latin typeface="Courier New" charset="0"/>
              </a:rPr>
              <a:t>lo_customer</a:t>
            </a:r>
            <a:r>
              <a:rPr lang="en-US" dirty="0" smtClean="0"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= </a:t>
            </a:r>
            <a:r>
              <a:rPr lang="en-US" dirty="0" err="1">
                <a:latin typeface="Courier New" charset="0"/>
              </a:rPr>
              <a:t>zcl_demo_customer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=&gt;</a:t>
            </a:r>
            <a:r>
              <a:rPr lang="en-US" dirty="0" err="1">
                <a:latin typeface="Courier New" charset="0"/>
              </a:rPr>
              <a:t>get_using_bp_id</a:t>
            </a:r>
            <a:r>
              <a:rPr lang="en-US" dirty="0" smtClean="0">
                <a:solidFill>
                  <a:srgbClr val="942193"/>
                </a:solidFill>
                <a:latin typeface="Courier New" charset="0"/>
              </a:rPr>
              <a:t>(</a:t>
            </a: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r>
              <a:rPr lang="en-US" dirty="0" smtClean="0">
                <a:latin typeface="Courier New" charset="0"/>
              </a:rPr>
              <a:t>  </a:t>
            </a:r>
            <a:r>
              <a:rPr lang="en-US" dirty="0" smtClean="0">
                <a:solidFill>
                  <a:srgbClr val="0433FF"/>
                </a:solidFill>
                <a:latin typeface="Courier New" charset="0"/>
              </a:rPr>
              <a:t>CONV #</a:t>
            </a:r>
            <a:r>
              <a:rPr lang="en-US" dirty="0" smtClean="0">
                <a:solidFill>
                  <a:srgbClr val="942193"/>
                </a:solidFill>
                <a:latin typeface="Courier New" charset="0"/>
              </a:rPr>
              <a:t>(</a:t>
            </a:r>
            <a:r>
              <a:rPr lang="en-US" dirty="0" smtClean="0">
                <a:latin typeface="Courier New" charset="0"/>
              </a:rPr>
              <a:t> </a:t>
            </a:r>
            <a:r>
              <a:rPr lang="en-US" dirty="0" err="1" smtClean="0">
                <a:latin typeface="Courier New" charset="0"/>
              </a:rPr>
              <a:t>lt_key_tab</a:t>
            </a:r>
            <a:r>
              <a:rPr lang="en-US" dirty="0">
                <a:latin typeface="Courier New" charset="0"/>
              </a:rPr>
              <a:t>[ name = </a:t>
            </a:r>
            <a:r>
              <a:rPr lang="en-US" dirty="0">
                <a:solidFill>
                  <a:srgbClr val="5CB120"/>
                </a:solidFill>
                <a:latin typeface="Courier New" charset="0"/>
              </a:rPr>
              <a:t>'BP_ID' ]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-</a:t>
            </a:r>
            <a:r>
              <a:rPr lang="en-US" dirty="0">
                <a:solidFill>
                  <a:srgbClr val="0433FF"/>
                </a:solidFill>
                <a:latin typeface="Courier New" charset="0"/>
              </a:rPr>
              <a:t>value </a:t>
            </a:r>
            <a:r>
              <a:rPr lang="en-US" dirty="0" smtClean="0">
                <a:solidFill>
                  <a:srgbClr val="942193"/>
                </a:solidFill>
                <a:latin typeface="Courier New" charset="0"/>
              </a:rPr>
              <a:t>)</a:t>
            </a:r>
            <a:r>
              <a:rPr lang="en-US" dirty="0" smtClean="0">
                <a:solidFill>
                  <a:srgbClr val="0433FF"/>
                </a:solidFill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). </a:t>
            </a: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r>
              <a:rPr lang="en-US" i="1" dirty="0" smtClean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*--------------------------------------------------------*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* For update 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operations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we would call class methods here *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i="1" dirty="0" smtClean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*--------------------------------------------------------*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endParaRPr lang="en-US" dirty="0" smtClean="0">
              <a:latin typeface="Courier New" charset="0"/>
            </a:endParaRPr>
          </a:p>
          <a:p>
            <a:r>
              <a:rPr lang="en-US" dirty="0" err="1" smtClean="0">
                <a:latin typeface="Courier New" charset="0"/>
              </a:rPr>
              <a:t>lo_customer</a:t>
            </a:r>
            <a:r>
              <a:rPr lang="en-US" dirty="0" smtClean="0">
                <a:solidFill>
                  <a:srgbClr val="929292"/>
                </a:solidFill>
                <a:latin typeface="Courier New" charset="0"/>
              </a:rPr>
              <a:t>-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&gt;</a:t>
            </a:r>
            <a:r>
              <a:rPr lang="en-US" dirty="0" err="1" smtClean="0">
                <a:latin typeface="Courier New" charset="0"/>
              </a:rPr>
              <a:t>zif_gw_methods</a:t>
            </a:r>
            <a:r>
              <a:rPr lang="en-US" dirty="0" err="1" smtClean="0">
                <a:solidFill>
                  <a:srgbClr val="929292"/>
                </a:solidFill>
                <a:latin typeface="Courier New" charset="0"/>
              </a:rPr>
              <a:t>~</a:t>
            </a:r>
            <a:r>
              <a:rPr lang="en-US" dirty="0" err="1" smtClean="0">
                <a:latin typeface="Courier New" charset="0"/>
              </a:rPr>
              <a:t>map_to_entity</a:t>
            </a:r>
            <a:r>
              <a:rPr lang="en-US" dirty="0" smtClean="0">
                <a:solidFill>
                  <a:srgbClr val="942193"/>
                </a:solidFill>
                <a:latin typeface="Courier New" charset="0"/>
              </a:rPr>
              <a:t>(</a:t>
            </a:r>
          </a:p>
          <a:p>
            <a:r>
              <a:rPr lang="en-US" dirty="0">
                <a:solidFill>
                  <a:srgbClr val="942193"/>
                </a:solidFill>
                <a:latin typeface="Courier New" charset="0"/>
              </a:rPr>
              <a:t> </a:t>
            </a:r>
            <a:r>
              <a:rPr lang="en-US" dirty="0" smtClean="0">
                <a:solidFill>
                  <a:srgbClr val="942193"/>
                </a:solidFill>
                <a:latin typeface="Courier New" charset="0"/>
              </a:rPr>
              <a:t> </a:t>
            </a:r>
            <a:r>
              <a:rPr lang="en-US" dirty="0" smtClean="0">
                <a:solidFill>
                  <a:srgbClr val="0433FF"/>
                </a:solidFill>
                <a:latin typeface="Courier New" charset="0"/>
              </a:rPr>
              <a:t>REF </a:t>
            </a:r>
            <a:r>
              <a:rPr lang="en-US" dirty="0">
                <a:solidFill>
                  <a:srgbClr val="0433FF"/>
                </a:solidFill>
                <a:latin typeface="Courier New" charset="0"/>
              </a:rPr>
              <a:t>#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(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 err="1">
                <a:latin typeface="Courier New" charset="0"/>
              </a:rPr>
              <a:t>e</a:t>
            </a:r>
            <a:r>
              <a:rPr lang="en-US" dirty="0" err="1" smtClean="0">
                <a:latin typeface="Courier New" charset="0"/>
              </a:rPr>
              <a:t>r_entity</a:t>
            </a:r>
            <a:r>
              <a:rPr lang="en-US" dirty="0" smtClean="0">
                <a:latin typeface="Courier New" charset="0"/>
              </a:rPr>
              <a:t> </a:t>
            </a:r>
            <a:r>
              <a:rPr lang="en-US" dirty="0" smtClean="0">
                <a:solidFill>
                  <a:srgbClr val="942193"/>
                </a:solidFill>
                <a:latin typeface="Courier New" charset="0"/>
              </a:rPr>
              <a:t>) ).</a:t>
            </a: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endParaRPr lang="en-US" dirty="0">
              <a:effectLst/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28657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73134" y="2220746"/>
            <a:ext cx="4148723" cy="326003"/>
          </a:xfrm>
          <a:prstGeom prst="roundRect">
            <a:avLst/>
          </a:prstGeom>
          <a:solidFill>
            <a:srgbClr val="FFFF00">
              <a:alpha val="4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get_entity</a:t>
            </a:r>
            <a:r>
              <a:rPr lang="en-US" dirty="0" smtClean="0"/>
              <a:t> V2 </a:t>
            </a:r>
            <a:r>
              <a:rPr lang="mr-IN" dirty="0" smtClean="0"/>
              <a:t>–</a:t>
            </a:r>
            <a:r>
              <a:rPr lang="en-US" dirty="0" smtClean="0"/>
              <a:t> Method Chaining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056" y="1101778"/>
            <a:ext cx="85518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</a:rPr>
              <a:t>lt_key_tab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= </a:t>
            </a:r>
            <a:r>
              <a:rPr lang="en-US" dirty="0" err="1">
                <a:latin typeface="Courier New" charset="0"/>
              </a:rPr>
              <a:t>io_tech_request_context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-&gt;</a:t>
            </a:r>
            <a:r>
              <a:rPr lang="en-US" dirty="0" err="1">
                <a:latin typeface="Courier New" charset="0"/>
              </a:rPr>
              <a:t>get_keys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( ).</a:t>
            </a: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r>
              <a:rPr lang="en-US" dirty="0" err="1" smtClean="0">
                <a:latin typeface="Courier New" charset="0"/>
              </a:rPr>
              <a:t>zcl_demo_customer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=&gt;</a:t>
            </a:r>
            <a:r>
              <a:rPr lang="en-US" dirty="0" err="1">
                <a:latin typeface="Courier New" charset="0"/>
              </a:rPr>
              <a:t>get_using_bp_id</a:t>
            </a:r>
            <a:r>
              <a:rPr lang="en-US" dirty="0" smtClean="0">
                <a:solidFill>
                  <a:srgbClr val="942193"/>
                </a:solidFill>
                <a:latin typeface="Courier New" charset="0"/>
              </a:rPr>
              <a:t>(</a:t>
            </a: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r>
              <a:rPr lang="en-US" dirty="0" smtClean="0">
                <a:latin typeface="Courier New" charset="0"/>
              </a:rPr>
              <a:t>  </a:t>
            </a:r>
            <a:r>
              <a:rPr lang="en-US" dirty="0" smtClean="0">
                <a:solidFill>
                  <a:srgbClr val="0433FF"/>
                </a:solidFill>
                <a:latin typeface="Courier New" charset="0"/>
              </a:rPr>
              <a:t>CONV #</a:t>
            </a:r>
            <a:r>
              <a:rPr lang="en-US" dirty="0" smtClean="0">
                <a:solidFill>
                  <a:srgbClr val="942193"/>
                </a:solidFill>
                <a:latin typeface="Courier New" charset="0"/>
              </a:rPr>
              <a:t>(</a:t>
            </a:r>
            <a:r>
              <a:rPr lang="en-US" dirty="0" smtClean="0">
                <a:latin typeface="Courier New" charset="0"/>
              </a:rPr>
              <a:t> </a:t>
            </a:r>
            <a:r>
              <a:rPr lang="en-US" dirty="0" err="1" smtClean="0">
                <a:latin typeface="Courier New" charset="0"/>
              </a:rPr>
              <a:t>lt_key_tab</a:t>
            </a:r>
            <a:r>
              <a:rPr lang="en-US" dirty="0">
                <a:latin typeface="Courier New" charset="0"/>
              </a:rPr>
              <a:t>[ name = </a:t>
            </a:r>
            <a:r>
              <a:rPr lang="en-US" dirty="0">
                <a:solidFill>
                  <a:srgbClr val="5CB120"/>
                </a:solidFill>
                <a:latin typeface="Courier New" charset="0"/>
              </a:rPr>
              <a:t>'BP_ID' ]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-</a:t>
            </a:r>
            <a:r>
              <a:rPr lang="en-US" dirty="0">
                <a:solidFill>
                  <a:srgbClr val="0433FF"/>
                </a:solidFill>
                <a:latin typeface="Courier New" charset="0"/>
              </a:rPr>
              <a:t>value </a:t>
            </a:r>
            <a:r>
              <a:rPr lang="en-US" dirty="0" smtClean="0">
                <a:solidFill>
                  <a:srgbClr val="942193"/>
                </a:solidFill>
                <a:latin typeface="Courier New" charset="0"/>
              </a:rPr>
              <a:t>)</a:t>
            </a:r>
            <a:r>
              <a:rPr lang="en-US" dirty="0" smtClean="0">
                <a:solidFill>
                  <a:srgbClr val="0433FF"/>
                </a:solidFill>
                <a:latin typeface="Courier New" charset="0"/>
              </a:rPr>
              <a:t> </a:t>
            </a:r>
          </a:p>
          <a:p>
            <a:r>
              <a:rPr lang="en-US" dirty="0">
                <a:solidFill>
                  <a:srgbClr val="0433FF"/>
                </a:solidFill>
                <a:latin typeface="Courier New" charset="0"/>
              </a:rPr>
              <a:t> </a:t>
            </a:r>
            <a:r>
              <a:rPr lang="en-US" dirty="0" smtClean="0">
                <a:solidFill>
                  <a:srgbClr val="0433FF"/>
                </a:solidFill>
                <a:latin typeface="Courier New" charset="0"/>
              </a:rPr>
              <a:t> </a:t>
            </a:r>
            <a:r>
              <a:rPr lang="en-US" dirty="0" smtClean="0">
                <a:solidFill>
                  <a:srgbClr val="942193"/>
                </a:solidFill>
                <a:latin typeface="Courier New" charset="0"/>
              </a:rPr>
              <a:t>)</a:t>
            </a:r>
            <a:r>
              <a:rPr lang="en-US" dirty="0" smtClean="0">
                <a:solidFill>
                  <a:srgbClr val="929292"/>
                </a:solidFill>
                <a:latin typeface="Courier New" charset="0"/>
              </a:rPr>
              <a:t>-&gt;</a:t>
            </a:r>
            <a:r>
              <a:rPr lang="en-US" dirty="0" err="1" smtClean="0">
                <a:latin typeface="Courier New" charset="0"/>
              </a:rPr>
              <a:t>zif_gw_methods</a:t>
            </a:r>
            <a:r>
              <a:rPr lang="en-US" dirty="0" err="1" smtClean="0">
                <a:solidFill>
                  <a:srgbClr val="929292"/>
                </a:solidFill>
                <a:latin typeface="Courier New" charset="0"/>
              </a:rPr>
              <a:t>~</a:t>
            </a:r>
            <a:r>
              <a:rPr lang="en-US" dirty="0" err="1" smtClean="0">
                <a:latin typeface="Courier New" charset="0"/>
              </a:rPr>
              <a:t>map_to_entity</a:t>
            </a:r>
            <a:r>
              <a:rPr lang="en-US" dirty="0" smtClean="0">
                <a:solidFill>
                  <a:srgbClr val="942193"/>
                </a:solidFill>
                <a:latin typeface="Courier New" charset="0"/>
              </a:rPr>
              <a:t>( </a:t>
            </a:r>
            <a:r>
              <a:rPr lang="en-US" dirty="0" smtClean="0">
                <a:solidFill>
                  <a:srgbClr val="0433FF"/>
                </a:solidFill>
                <a:latin typeface="Courier New" charset="0"/>
              </a:rPr>
              <a:t>REF </a:t>
            </a:r>
            <a:r>
              <a:rPr lang="en-US" dirty="0">
                <a:solidFill>
                  <a:srgbClr val="0433FF"/>
                </a:solidFill>
                <a:latin typeface="Courier New" charset="0"/>
              </a:rPr>
              <a:t>#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(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 err="1">
                <a:latin typeface="Courier New" charset="0"/>
              </a:rPr>
              <a:t>e</a:t>
            </a:r>
            <a:r>
              <a:rPr lang="en-US" dirty="0" err="1" smtClean="0">
                <a:latin typeface="Courier New" charset="0"/>
              </a:rPr>
              <a:t>r_entity</a:t>
            </a:r>
            <a:r>
              <a:rPr lang="en-US" dirty="0" smtClean="0">
                <a:latin typeface="Courier New" charset="0"/>
              </a:rPr>
              <a:t> </a:t>
            </a:r>
            <a:r>
              <a:rPr lang="en-US" dirty="0" smtClean="0">
                <a:solidFill>
                  <a:srgbClr val="942193"/>
                </a:solidFill>
                <a:latin typeface="Courier New" charset="0"/>
              </a:rPr>
              <a:t>) ).</a:t>
            </a:r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endParaRPr lang="en-US" dirty="0">
              <a:effectLst/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12076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54" y="991939"/>
            <a:ext cx="6891385" cy="3647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zif_gw_methods~get_entity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54316" y="2417197"/>
            <a:ext cx="6338794" cy="6524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18338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54" y="991939"/>
            <a:ext cx="6891385" cy="3647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zif_gw_methods~get_entity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728049" y="3260035"/>
            <a:ext cx="6615090" cy="954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970127" y="3457327"/>
            <a:ext cx="1641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rgbClr val="FF0000"/>
                </a:solidFill>
              </a:rPr>
              <a:t>Exception handling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7549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 – This is not For Beginners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23540" y="974361"/>
            <a:ext cx="12067540" cy="362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2607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54" y="991939"/>
            <a:ext cx="6891385" cy="3647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zif_gw_methods~get_entity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290675" y="1401151"/>
            <a:ext cx="16414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Use </a:t>
            </a:r>
            <a:r>
              <a:rPr lang="en-US" dirty="0" err="1" smtClean="0">
                <a:solidFill>
                  <a:srgbClr val="FF0000"/>
                </a:solidFill>
              </a:rPr>
              <a:t>salesorder</a:t>
            </a:r>
            <a:r>
              <a:rPr lang="en-US" dirty="0" smtClean="0">
                <a:solidFill>
                  <a:srgbClr val="FF0000"/>
                </a:solidFill>
              </a:rPr>
              <a:t> key to get </a:t>
            </a:r>
            <a:r>
              <a:rPr lang="en-US" dirty="0" smtClean="0">
                <a:solidFill>
                  <a:srgbClr val="FF0000"/>
                </a:solidFill>
              </a:rPr>
              <a:t>customer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51880" y="1371600"/>
            <a:ext cx="7980217" cy="9824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80758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Map_to_entity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59" y="1272540"/>
            <a:ext cx="7955281" cy="2073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17" y="2745409"/>
            <a:ext cx="5711024" cy="30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6116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Map_to_entity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59" y="1272540"/>
            <a:ext cx="7955281" cy="2073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84345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Call_all_getters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6548"/>
            <a:ext cx="6691296" cy="3714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4778734" y="3387256"/>
            <a:ext cx="4293704" cy="10772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For each entity component we attempt</a:t>
            </a:r>
          </a:p>
          <a:p>
            <a:r>
              <a:rPr lang="en-US" sz="1600" dirty="0" smtClean="0"/>
              <a:t>to call matching getter functional method</a:t>
            </a:r>
          </a:p>
          <a:p>
            <a:endParaRPr lang="en-US" sz="1600" dirty="0" smtClean="0"/>
          </a:p>
          <a:p>
            <a:r>
              <a:rPr lang="en-US" sz="1600" dirty="0" err="1" smtClean="0"/>
              <a:t>e.g</a:t>
            </a:r>
            <a:r>
              <a:rPr lang="en-US" sz="1600" dirty="0" smtClean="0"/>
              <a:t> </a:t>
            </a:r>
            <a:r>
              <a:rPr lang="en-US" sz="1600" dirty="0" smtClean="0">
                <a:solidFill>
                  <a:srgbClr val="00B0F0"/>
                </a:solidFill>
                <a:latin typeface="Anonymous Pro" charset="0"/>
                <a:ea typeface="Anonymous Pro" charset="0"/>
                <a:cs typeface="Anonymous Pro" charset="0"/>
              </a:rPr>
              <a:t>&lt;entity&gt;-prop1 = me-&gt;get_prop1( ).</a:t>
            </a:r>
            <a:endParaRPr lang="en-US" sz="1600" dirty="0">
              <a:solidFill>
                <a:srgbClr val="00B0F0"/>
              </a:solidFill>
              <a:latin typeface="Anonymous Pro" charset="0"/>
              <a:ea typeface="Anonymous Pro" charset="0"/>
              <a:cs typeface="Anonymou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48697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GET_EntitYSET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9714"/>
            <a:ext cx="1823803" cy="11429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803" y="2239713"/>
            <a:ext cx="1823803" cy="11429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606" y="2239713"/>
            <a:ext cx="1823803" cy="11429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409" y="2239713"/>
            <a:ext cx="1823803" cy="11429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212" y="2239713"/>
            <a:ext cx="1823803" cy="1142917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Just like GET_ENTITY</a:t>
            </a:r>
            <a:r>
              <a:rPr lang="en-US" baseline="0" dirty="0" smtClean="0"/>
              <a:t> in a loop</a:t>
            </a:r>
            <a:r>
              <a:rPr lang="mr-IN" baseline="0" dirty="0" smtClean="0"/>
              <a:t>…</a:t>
            </a:r>
            <a:r>
              <a:rPr lang="en-AU" baseline="0" dirty="0" smtClean="0"/>
              <a:t>except</a:t>
            </a:r>
            <a:r>
              <a:rPr lang="mr-IN" baseline="0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47664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oData</a:t>
            </a:r>
            <a:r>
              <a:rPr lang="en-US" dirty="0" smtClean="0"/>
              <a:t> Query Options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890" y="1109272"/>
            <a:ext cx="4434219" cy="3741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610533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oData</a:t>
            </a:r>
            <a:r>
              <a:rPr lang="en-US" dirty="0" smtClean="0"/>
              <a:t> Query Options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9752" t="54182" r="2196"/>
          <a:stretch/>
        </p:blipFill>
        <p:spPr>
          <a:xfrm>
            <a:off x="1880483" y="1026427"/>
            <a:ext cx="5383033" cy="3741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320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Known Constraints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79291"/>
            <a:ext cx="5475787" cy="3852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678118" y="2203554"/>
            <a:ext cx="1926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SAP Note 1574568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93349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Goal is to identify primary key(s) as quickly as possible and use them to fill entities.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zif_gw_methods~get_entityset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1" y="2841556"/>
            <a:ext cx="3762531" cy="23019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2589038"/>
            <a:ext cx="3200400" cy="200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93826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anonymous data object</a:t>
            </a:r>
          </a:p>
          <a:p>
            <a:r>
              <a:rPr lang="en-US" dirty="0" smtClean="0"/>
              <a:t>$</a:t>
            </a:r>
            <a:r>
              <a:rPr lang="en-US" dirty="0" err="1" smtClean="0"/>
              <a:t>orderby</a:t>
            </a:r>
            <a:endParaRPr lang="en-US" dirty="0" smtClean="0"/>
          </a:p>
          <a:p>
            <a:r>
              <a:rPr lang="en-US" dirty="0" smtClean="0"/>
              <a:t>$filter</a:t>
            </a:r>
          </a:p>
          <a:p>
            <a:r>
              <a:rPr lang="en-US" dirty="0" smtClean="0"/>
              <a:t>$</a:t>
            </a:r>
            <a:r>
              <a:rPr lang="en-US" dirty="0" err="1" smtClean="0"/>
              <a:t>inlinecount</a:t>
            </a:r>
            <a:endParaRPr lang="en-US" dirty="0" smtClean="0"/>
          </a:p>
          <a:p>
            <a:r>
              <a:rPr lang="en-US" dirty="0" smtClean="0"/>
              <a:t>$top &amp; $skip</a:t>
            </a:r>
          </a:p>
          <a:p>
            <a:r>
              <a:rPr lang="en-US" dirty="0" smtClean="0"/>
              <a:t>$count</a:t>
            </a:r>
          </a:p>
          <a:p>
            <a:r>
              <a:rPr lang="en-US" dirty="0"/>
              <a:t>$</a:t>
            </a:r>
            <a:r>
              <a:rPr lang="en-US" dirty="0" err="1"/>
              <a:t>skiptoken</a:t>
            </a:r>
            <a:endParaRPr lang="en-US" dirty="0"/>
          </a:p>
          <a:p>
            <a:r>
              <a:rPr lang="en-US" dirty="0" smtClean="0"/>
              <a:t>Fill entities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zif_gw_methods~get_entityset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522" y="2630776"/>
            <a:ext cx="1588956" cy="1588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51010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Warning - Homework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49707" y="1247553"/>
            <a:ext cx="5044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grahamrobbo.github.io</a:t>
            </a:r>
            <a:r>
              <a:rPr lang="en-US" dirty="0">
                <a:hlinkClick r:id="rId2"/>
              </a:rPr>
              <a:t>/teched16_example/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07298" y="1985958"/>
            <a:ext cx="3573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To install you </a:t>
            </a:r>
            <a:r>
              <a:rPr lang="en-US" dirty="0" smtClean="0"/>
              <a:t>will also need abapGit </a:t>
            </a:r>
          </a:p>
          <a:p>
            <a:pPr algn="ctr"/>
            <a:r>
              <a:rPr lang="en-US" dirty="0" smtClean="0">
                <a:hlinkClick r:id="rId3"/>
              </a:rPr>
              <a:t>https://abapGit.org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904" y="2725577"/>
            <a:ext cx="2666777" cy="1833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07" y="1876895"/>
            <a:ext cx="3955102" cy="2884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193666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117" y="3957403"/>
            <a:ext cx="1639765" cy="118609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Anonymous data Object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59261"/>
            <a:ext cx="8024037" cy="2690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527693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</a:t>
            </a:r>
            <a:r>
              <a:rPr lang="en-US" dirty="0" err="1" smtClean="0"/>
              <a:t>orderby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031" y="1102314"/>
            <a:ext cx="6517937" cy="3590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1313031" y="3050498"/>
            <a:ext cx="5852266" cy="2773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44485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</a:t>
            </a:r>
            <a:r>
              <a:rPr lang="en-US" dirty="0" err="1" smtClean="0"/>
              <a:t>orderby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856" y="1043969"/>
            <a:ext cx="6750287" cy="363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618293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$filter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031" y="1102314"/>
            <a:ext cx="6517937" cy="3590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1313031" y="3844974"/>
            <a:ext cx="5852266" cy="2773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1657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$filter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133" y="1065474"/>
            <a:ext cx="6789734" cy="3546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61589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 $filter Queries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86" y="1838852"/>
            <a:ext cx="8063023" cy="707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1089239" y="1171487"/>
            <a:ext cx="6848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$</a:t>
            </a:r>
            <a:r>
              <a:rPr lang="en-US" dirty="0" smtClean="0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filter=</a:t>
            </a:r>
            <a:r>
              <a:rPr lang="en-US" dirty="0" err="1" smtClean="0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substringof</a:t>
            </a:r>
            <a:r>
              <a:rPr lang="en-US" dirty="0" smtClean="0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(‘</a:t>
            </a:r>
            <a:r>
              <a:rPr lang="en-US" dirty="0" err="1" smtClean="0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Gold’,Name</a:t>
            </a:r>
            <a:r>
              <a:rPr lang="en-US" dirty="0" smtClean="0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) or </a:t>
            </a:r>
            <a:r>
              <a:rPr lang="en-US" dirty="0" err="1" smtClean="0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substringof</a:t>
            </a:r>
            <a:r>
              <a:rPr lang="en-US" dirty="0" smtClean="0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(‘</a:t>
            </a:r>
            <a:r>
              <a:rPr lang="en-US" dirty="0" err="1" smtClean="0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Johan’,City</a:t>
            </a:r>
            <a:r>
              <a:rPr lang="en-US" dirty="0" smtClean="0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)</a:t>
            </a:r>
            <a:endParaRPr lang="en-US" dirty="0">
              <a:solidFill>
                <a:srgbClr val="0070C0"/>
              </a:solidFill>
              <a:latin typeface="Sintony" charset="0"/>
              <a:ea typeface="Sintony" charset="0"/>
              <a:cs typeface="Sintony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34321" y="4227226"/>
            <a:ext cx="6958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*Note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w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here_clause</a:t>
            </a:r>
            <a:r>
              <a:rPr lang="en-US" dirty="0" smtClean="0"/>
              <a:t> may require modification e.g. Table aliases, etc.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609" y="2957752"/>
            <a:ext cx="4036778" cy="1078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373887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</a:t>
            </a:r>
            <a:r>
              <a:rPr lang="en-US" dirty="0" err="1" smtClean="0"/>
              <a:t>Inlinecount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031" y="1102314"/>
            <a:ext cx="6517937" cy="3590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1313031" y="4099804"/>
            <a:ext cx="5852266" cy="2773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76053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</a:t>
            </a:r>
            <a:r>
              <a:rPr lang="en-US" dirty="0" err="1" smtClean="0"/>
              <a:t>inlinecount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1289050"/>
            <a:ext cx="8394700" cy="2565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108" y="3229830"/>
            <a:ext cx="2076242" cy="40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8517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</a:t>
            </a:r>
            <a:r>
              <a:rPr lang="en-US" dirty="0" err="1" smtClean="0"/>
              <a:t>inlinecount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1289050"/>
            <a:ext cx="8394700" cy="2565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108" y="3229830"/>
            <a:ext cx="2076242" cy="40622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751152" y="2224414"/>
            <a:ext cx="5597718" cy="2010831"/>
            <a:chOff x="2751152" y="2224414"/>
            <a:chExt cx="5597718" cy="201083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51152" y="2224414"/>
              <a:ext cx="5597718" cy="201083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7" name="Straight Connector 6"/>
            <p:cNvCxnSpPr/>
            <p:nvPr/>
          </p:nvCxnSpPr>
          <p:spPr>
            <a:xfrm>
              <a:off x="2949934" y="3636051"/>
              <a:ext cx="1200647" cy="0"/>
            </a:xfrm>
            <a:prstGeom prst="line">
              <a:avLst/>
            </a:prstGeom>
            <a:ln cap="rnd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750395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$top &amp; $skip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031" y="1102314"/>
            <a:ext cx="6517937" cy="3590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1313031" y="3282843"/>
            <a:ext cx="5852266" cy="56213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2436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Warning – </a:t>
            </a:r>
            <a:r>
              <a:rPr lang="en-US" dirty="0"/>
              <a:t>focus on consumption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531" y="779903"/>
            <a:ext cx="4920938" cy="19778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6430" y="3367325"/>
            <a:ext cx="79311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8E29"/>
                </a:solidFill>
              </a:rPr>
              <a:t>These code patterns can apply to all actions – but I will focus on consumption</a:t>
            </a:r>
          </a:p>
          <a:p>
            <a:pPr algn="ctr"/>
            <a:endParaRPr lang="en-US" dirty="0" smtClean="0">
              <a:solidFill>
                <a:srgbClr val="FF8E29"/>
              </a:solidFill>
            </a:endParaRPr>
          </a:p>
          <a:p>
            <a:pPr algn="ctr"/>
            <a:r>
              <a:rPr lang="en-US" dirty="0" smtClean="0">
                <a:solidFill>
                  <a:srgbClr val="FF8E29"/>
                </a:solidFill>
              </a:rPr>
              <a:t>GET_ENTITYSET is more complex because it needs to supports </a:t>
            </a:r>
            <a:r>
              <a:rPr lang="en-US" dirty="0" err="1" smtClean="0">
                <a:solidFill>
                  <a:srgbClr val="FF8E29"/>
                </a:solidFill>
              </a:rPr>
              <a:t>oData</a:t>
            </a:r>
            <a:r>
              <a:rPr lang="en-US" dirty="0" smtClean="0">
                <a:solidFill>
                  <a:srgbClr val="FF8E29"/>
                </a:solidFill>
              </a:rPr>
              <a:t> query options</a:t>
            </a:r>
          </a:p>
          <a:p>
            <a:pPr algn="ctr"/>
            <a:endParaRPr lang="en-US" dirty="0" smtClean="0">
              <a:solidFill>
                <a:srgbClr val="FF8E29"/>
              </a:solidFill>
            </a:endParaRPr>
          </a:p>
          <a:p>
            <a:pPr algn="ctr"/>
            <a:r>
              <a:rPr lang="en-US" dirty="0" smtClean="0">
                <a:solidFill>
                  <a:srgbClr val="FF8E29"/>
                </a:solidFill>
              </a:rPr>
              <a:t>CDS views (NW 7.40 SP8) provide other consumption options</a:t>
            </a:r>
            <a:endParaRPr lang="en-US" dirty="0">
              <a:solidFill>
                <a:srgbClr val="FF8E29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571" y="1286703"/>
            <a:ext cx="2471184" cy="247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982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796" y="1051290"/>
            <a:ext cx="6992912" cy="3651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$top &amp; $skip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796" y="1051290"/>
            <a:ext cx="4631961" cy="8084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301" y="1389843"/>
            <a:ext cx="2349083" cy="27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806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$count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031" y="1102314"/>
            <a:ext cx="6517937" cy="3590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1313031" y="1686387"/>
            <a:ext cx="5852266" cy="2773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0568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$count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03" y="1412351"/>
            <a:ext cx="8353794" cy="303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169" y="2197530"/>
            <a:ext cx="5307090" cy="23229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367179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$SKIPTOKEN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031" y="1102314"/>
            <a:ext cx="6517937" cy="3590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1313031" y="4377121"/>
            <a:ext cx="5852266" cy="2773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6732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</a:t>
            </a:r>
            <a:r>
              <a:rPr lang="en-US" dirty="0" err="1" smtClean="0"/>
              <a:t>skiptoken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26827"/>
            <a:ext cx="5838669" cy="4000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81198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</a:t>
            </a:r>
            <a:r>
              <a:rPr lang="en-US" dirty="0" err="1" smtClean="0"/>
              <a:t>skiptoken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26827"/>
            <a:ext cx="5838669" cy="4000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095" y="1378236"/>
            <a:ext cx="5021705" cy="3086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Straight Connector 4"/>
          <p:cNvCxnSpPr/>
          <p:nvPr/>
        </p:nvCxnSpPr>
        <p:spPr>
          <a:xfrm>
            <a:off x="3832529" y="4301656"/>
            <a:ext cx="2463340" cy="2305"/>
          </a:xfrm>
          <a:prstGeom prst="line">
            <a:avLst/>
          </a:prstGeom>
          <a:ln cap="rnd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96561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Fill Entities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68907"/>
            <a:ext cx="1823803" cy="11429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803" y="3468906"/>
            <a:ext cx="1823803" cy="11429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606" y="3468906"/>
            <a:ext cx="1823803" cy="11429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409" y="3468906"/>
            <a:ext cx="1823803" cy="11429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212" y="3468906"/>
            <a:ext cx="1823803" cy="11429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92" y="1137123"/>
            <a:ext cx="8821711" cy="1966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671064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Where Is The Code?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49707" y="1247553"/>
            <a:ext cx="5044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grahamrobbo.github.io</a:t>
            </a:r>
            <a:r>
              <a:rPr lang="en-US" dirty="0">
                <a:hlinkClick r:id="rId2"/>
              </a:rPr>
              <a:t>/teched16_example/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07298" y="1985958"/>
            <a:ext cx="3573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To install you </a:t>
            </a:r>
            <a:r>
              <a:rPr lang="en-US" dirty="0" smtClean="0"/>
              <a:t>will also need abapGit </a:t>
            </a:r>
          </a:p>
          <a:p>
            <a:pPr algn="ctr"/>
            <a:r>
              <a:rPr lang="en-US" dirty="0" smtClean="0">
                <a:hlinkClick r:id="rId3"/>
              </a:rPr>
              <a:t>https://abapGit.org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904" y="2725577"/>
            <a:ext cx="2666777" cy="1833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07" y="1876895"/>
            <a:ext cx="3955102" cy="2884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271137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Warnings</a:t>
            </a:r>
          </a:p>
          <a:p>
            <a:r>
              <a:rPr lang="en-US" dirty="0" smtClean="0"/>
              <a:t>Service Design</a:t>
            </a:r>
          </a:p>
          <a:p>
            <a:r>
              <a:rPr lang="en-US" dirty="0" smtClean="0"/>
              <a:t>Code patterns for </a:t>
            </a:r>
            <a:r>
              <a:rPr lang="en-US" dirty="0"/>
              <a:t>r</a:t>
            </a:r>
            <a:r>
              <a:rPr lang="en-US" dirty="0" smtClean="0"/>
              <a:t>eusability</a:t>
            </a:r>
          </a:p>
          <a:p>
            <a:r>
              <a:rPr lang="en-US" dirty="0" smtClean="0"/>
              <a:t>Code patterns for extensibility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243" y="1708298"/>
            <a:ext cx="3301389" cy="29788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318977" y="1314654"/>
            <a:ext cx="5571460" cy="1697903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99237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Mainline code built on central development server</a:t>
            </a:r>
          </a:p>
          <a:p>
            <a:r>
              <a:rPr lang="en-US" dirty="0" smtClean="0"/>
              <a:t>Mainline code deployed to customer system via </a:t>
            </a:r>
            <a:r>
              <a:rPr lang="en-US" dirty="0" err="1" smtClean="0"/>
              <a:t>abapGit</a:t>
            </a:r>
            <a:endParaRPr lang="en-US" dirty="0" smtClean="0"/>
          </a:p>
          <a:p>
            <a:r>
              <a:rPr lang="en-US" dirty="0" smtClean="0"/>
              <a:t>Need to be able to add customer-specific code without changing mainline code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Patterns for Extensibility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419" y="2796602"/>
            <a:ext cx="519763" cy="51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38234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Warning – I do not have all the answers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910" y="2287170"/>
            <a:ext cx="3916180" cy="85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34731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 Class subclass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28" y="1151137"/>
            <a:ext cx="6223000" cy="349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854456" y="2913321"/>
            <a:ext cx="1672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New methods or redefine existing methods</a:t>
            </a:r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flipH="1">
            <a:off x="1701210" y="3513486"/>
            <a:ext cx="5153246" cy="5835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9310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35" y="1106559"/>
            <a:ext cx="7832035" cy="3365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 Class INSTANTIATION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90973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35" y="1106559"/>
            <a:ext cx="7832035" cy="3365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 Class INSTANTIATION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564130" y="3227588"/>
            <a:ext cx="6210300" cy="1333500"/>
            <a:chOff x="1466850" y="2122357"/>
            <a:chExt cx="6210300" cy="13335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6850" y="2122357"/>
              <a:ext cx="6210300" cy="1333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49592" y="3244800"/>
              <a:ext cx="1298939" cy="13787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82512" y="3244800"/>
              <a:ext cx="1298939" cy="1378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86613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DPC &amp; MPC </a:t>
            </a:r>
            <a:r>
              <a:rPr lang="en-US" dirty="0" smtClean="0"/>
              <a:t>classes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9786"/>
          <a:stretch/>
        </p:blipFill>
        <p:spPr>
          <a:xfrm>
            <a:off x="4953296" y="1200151"/>
            <a:ext cx="3733504" cy="1129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4" b="59826"/>
          <a:stretch/>
        </p:blipFill>
        <p:spPr>
          <a:xfrm>
            <a:off x="455496" y="1200151"/>
            <a:ext cx="3731800" cy="1129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133002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DPC &amp; MPC subclasses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30791"/>
          <a:stretch/>
        </p:blipFill>
        <p:spPr>
          <a:xfrm>
            <a:off x="4955000" y="1200151"/>
            <a:ext cx="3733504" cy="194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4" b="30863"/>
          <a:stretch/>
        </p:blipFill>
        <p:spPr>
          <a:xfrm>
            <a:off x="455496" y="1200151"/>
            <a:ext cx="3731800" cy="194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75535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Maintain GW Models &amp; Services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590" y="1177741"/>
            <a:ext cx="3688820" cy="3427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4272197" y="3462728"/>
            <a:ext cx="1326629" cy="44970"/>
          </a:xfrm>
          <a:prstGeom prst="straightConnector1">
            <a:avLst/>
          </a:prstGeom>
          <a:ln w="82550" cap="rnd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17857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/IWBEP/R_DST_MODEL_BUILDER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1276350"/>
            <a:ext cx="7353300" cy="259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949396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/IWBEP/R_DST_SERVICE_BUILDER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396" y="1150457"/>
            <a:ext cx="4824401" cy="38040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091222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or Enhance DDIC structure</a:t>
            </a:r>
          </a:p>
          <a:p>
            <a:r>
              <a:rPr lang="en-US" dirty="0" smtClean="0"/>
              <a:t>Enhance model definition in MPC</a:t>
            </a:r>
          </a:p>
          <a:p>
            <a:r>
              <a:rPr lang="en-US" dirty="0" smtClean="0"/>
              <a:t>Add code to fill new entities/properties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 GW Service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18" y="3050499"/>
            <a:ext cx="1978806" cy="197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620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Enhance DDIC Structure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51" y="1312577"/>
            <a:ext cx="7814897" cy="29529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32365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Warnings</a:t>
            </a:r>
          </a:p>
          <a:p>
            <a:r>
              <a:rPr lang="en-US" dirty="0" smtClean="0"/>
              <a:t>Service Design</a:t>
            </a:r>
          </a:p>
          <a:p>
            <a:r>
              <a:rPr lang="en-US" dirty="0" smtClean="0"/>
              <a:t>Code patterns for </a:t>
            </a:r>
            <a:r>
              <a:rPr lang="en-US" dirty="0"/>
              <a:t>r</a:t>
            </a:r>
            <a:r>
              <a:rPr lang="en-US" dirty="0" smtClean="0"/>
              <a:t>eusability</a:t>
            </a:r>
          </a:p>
          <a:p>
            <a:r>
              <a:rPr lang="en-US" dirty="0" smtClean="0"/>
              <a:t>Code patterns for extensibility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243" y="1708298"/>
            <a:ext cx="3301389" cy="29788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>
            <a:off x="298534" y="2367516"/>
            <a:ext cx="5646709" cy="1275907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7868" y="1314655"/>
            <a:ext cx="5427510" cy="478704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12771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Enhance Model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41990"/>
            <a:ext cx="5796193" cy="4016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4204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Fill new property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55" y="1144322"/>
            <a:ext cx="8476090" cy="3202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47762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r>
              <a:rPr lang="en-US" dirty="0" smtClean="0"/>
              <a:t>Service Design</a:t>
            </a:r>
          </a:p>
          <a:p>
            <a:pPr lvl="1"/>
            <a:r>
              <a:rPr lang="en-US" dirty="0" smtClean="0"/>
              <a:t>Design for consumers</a:t>
            </a:r>
          </a:p>
          <a:p>
            <a:r>
              <a:rPr lang="en-US" dirty="0" smtClean="0"/>
              <a:t>Code patterns for reusability</a:t>
            </a:r>
          </a:p>
          <a:p>
            <a:pPr lvl="1"/>
            <a:r>
              <a:rPr lang="en-US" dirty="0" smtClean="0"/>
              <a:t>The first &amp; second rule</a:t>
            </a:r>
          </a:p>
          <a:p>
            <a:r>
              <a:rPr lang="en-US" dirty="0" smtClean="0"/>
              <a:t>Code patterns for extensibility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839" y="2308484"/>
            <a:ext cx="2320709" cy="201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1709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Where Is The Code?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49707" y="1247553"/>
            <a:ext cx="5044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grahamrobbo.github.io</a:t>
            </a:r>
            <a:r>
              <a:rPr lang="en-US" dirty="0">
                <a:hlinkClick r:id="rId2"/>
              </a:rPr>
              <a:t>/teched16_example/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07298" y="1985958"/>
            <a:ext cx="3573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To install you </a:t>
            </a:r>
            <a:r>
              <a:rPr lang="en-US" dirty="0" smtClean="0"/>
              <a:t>will also need abapGit </a:t>
            </a:r>
          </a:p>
          <a:p>
            <a:pPr algn="ctr"/>
            <a:r>
              <a:rPr lang="en-US" dirty="0" smtClean="0">
                <a:hlinkClick r:id="rId3"/>
              </a:rPr>
              <a:t>https://abapGit.org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904" y="2725577"/>
            <a:ext cx="2666777" cy="1833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07" y="1876895"/>
            <a:ext cx="3955102" cy="2884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495003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c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8620" y="0"/>
            <a:ext cx="11565175" cy="5143500"/>
          </a:xfrm>
          <a:prstGeom prst="rect">
            <a:avLst/>
          </a:prstGeom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761" y="3003798"/>
            <a:ext cx="3938357" cy="1999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5620461" y="4227934"/>
            <a:ext cx="2655603" cy="648073"/>
            <a:chOff x="3203848" y="3507854"/>
            <a:chExt cx="2205132" cy="64807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3848" y="3507854"/>
              <a:ext cx="648073" cy="648073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741986" y="3647224"/>
              <a:ext cx="1666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38A5CE"/>
                  </a:solidFill>
                </a:rPr>
                <a:t>@</a:t>
              </a:r>
              <a:r>
                <a:rPr lang="en-US" dirty="0" err="1" smtClean="0">
                  <a:solidFill>
                    <a:srgbClr val="38A5CE"/>
                  </a:solidFill>
                </a:rPr>
                <a:t>grahamrobbo</a:t>
              </a:r>
              <a:endParaRPr lang="en-AU" dirty="0">
                <a:solidFill>
                  <a:srgbClr val="38A5CE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959388" y="4950905"/>
            <a:ext cx="21846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Photo by Frank Hurley – used with permission</a:t>
            </a:r>
            <a:endParaRPr lang="en-US" sz="900" i="1" dirty="0">
              <a:solidFill>
                <a:schemeClr val="tx1">
                  <a:lumMod val="50000"/>
                  <a:lumOff val="50000"/>
                </a:schemeClr>
              </a:solidFill>
              <a:latin typeface="Arial Narrow"/>
              <a:cs typeface="Arial Narrow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170" y="4691268"/>
            <a:ext cx="1953790" cy="1560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8534556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988383"/>
            <a:ext cx="9144000" cy="1476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1607"/>
              </a:lnSpc>
            </a:pPr>
            <a:r>
              <a:rPr lang="en-US" b="1" dirty="0">
                <a:latin typeface="Calibri"/>
                <a:cs typeface="Calibri"/>
              </a:rPr>
              <a:t>Thank you for your time</a:t>
            </a:r>
          </a:p>
          <a:p>
            <a:pPr>
              <a:lnSpc>
                <a:spcPts val="1607"/>
              </a:lnSpc>
            </a:pPr>
            <a:endParaRPr lang="en-US" sz="4000" b="1" dirty="0">
              <a:latin typeface="Calibri"/>
              <a:cs typeface="Calibri"/>
            </a:endParaRPr>
          </a:p>
          <a:p>
            <a:pPr>
              <a:lnSpc>
                <a:spcPts val="1607"/>
              </a:lnSpc>
            </a:pPr>
            <a:r>
              <a:rPr lang="en-US" sz="4000" b="1" dirty="0">
                <a:latin typeface="Calibri"/>
                <a:cs typeface="Calibri"/>
              </a:rPr>
              <a:t/>
            </a:r>
            <a:br>
              <a:rPr lang="en-US" sz="4000" b="1" dirty="0">
                <a:latin typeface="Calibri"/>
                <a:cs typeface="Calibri"/>
              </a:rPr>
            </a:br>
            <a:endParaRPr lang="en-US" sz="2800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070" y="2709758"/>
            <a:ext cx="3584544" cy="60937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44752" y="3545876"/>
            <a:ext cx="6487181" cy="0"/>
          </a:xfrm>
          <a:prstGeom prst="line">
            <a:avLst/>
          </a:prstGeom>
          <a:ln>
            <a:solidFill>
              <a:srgbClr val="FF8E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344752" y="1599854"/>
            <a:ext cx="6487181" cy="0"/>
          </a:xfrm>
          <a:prstGeom prst="line">
            <a:avLst/>
          </a:prstGeom>
          <a:ln>
            <a:solidFill>
              <a:srgbClr val="FF8E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91022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kdrgaGOfOIees5G5WYxyqo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12525</TotalTime>
  <Words>889</Words>
  <Application>Microsoft Macintosh PowerPoint</Application>
  <PresentationFormat>On-screen Show (16:9)</PresentationFormat>
  <Paragraphs>244</Paragraphs>
  <Slides>95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6" baseType="lpstr">
      <vt:lpstr>Anonymous Pro</vt:lpstr>
      <vt:lpstr>Arial Narrow</vt:lpstr>
      <vt:lpstr>Calibri</vt:lpstr>
      <vt:lpstr>Courier New</vt:lpstr>
      <vt:lpstr>Droid Sans Mono</vt:lpstr>
      <vt:lpstr>Gill Sans MT</vt:lpstr>
      <vt:lpstr>Mangal</vt:lpstr>
      <vt:lpstr>MS PGothic</vt:lpstr>
      <vt:lpstr>Sintony</vt:lpstr>
      <vt:lpstr>Arial</vt:lpstr>
      <vt:lpstr>Office Theme</vt:lpstr>
      <vt:lpstr>PowerPoint Presentation</vt:lpstr>
      <vt:lpstr>Introduction</vt:lpstr>
      <vt:lpstr>Agenda</vt:lpstr>
      <vt:lpstr>Agenda</vt:lpstr>
      <vt:lpstr>Warning – This is not For Beginners</vt:lpstr>
      <vt:lpstr>Warning - Homework</vt:lpstr>
      <vt:lpstr>Warning – focus on consumption</vt:lpstr>
      <vt:lpstr>Warning – I do not have all the answers</vt:lpstr>
      <vt:lpstr>Agenda</vt:lpstr>
      <vt:lpstr>Service Design Principles</vt:lpstr>
      <vt:lpstr>General Theory of API Design</vt:lpstr>
      <vt:lpstr>Consumer View of API</vt:lpstr>
      <vt:lpstr>Bind Entity to DDIC Structure</vt:lpstr>
      <vt:lpstr>Bind Entity to DDIC Structure</vt:lpstr>
      <vt:lpstr>Bind Entity to DDIC Structure</vt:lpstr>
      <vt:lpstr>Bind Entity to DDIC Structure</vt:lpstr>
      <vt:lpstr>Bind Entity to DDIC Structure</vt:lpstr>
      <vt:lpstr>$metadata</vt:lpstr>
      <vt:lpstr>Dates &amp; Times</vt:lpstr>
      <vt:lpstr>Agenda</vt:lpstr>
      <vt:lpstr>Code patterns for Reusability</vt:lpstr>
      <vt:lpstr>What a class is not</vt:lpstr>
      <vt:lpstr>Code patterns for Reusability</vt:lpstr>
      <vt:lpstr>Code patterns for reusability</vt:lpstr>
      <vt:lpstr>Sample Data Model</vt:lpstr>
      <vt:lpstr>Data Provider Class</vt:lpstr>
      <vt:lpstr>Multiple consumers</vt:lpstr>
      <vt:lpstr>Multiple consumers</vt:lpstr>
      <vt:lpstr>Replicate GW Method Interface</vt:lpstr>
      <vt:lpstr>Avoid Using Deprecated Parameters</vt:lpstr>
      <vt:lpstr>Common Interface</vt:lpstr>
      <vt:lpstr>ZCL_GW_MODEL</vt:lpstr>
      <vt:lpstr>DPC-&gt;GET_MODEL</vt:lpstr>
      <vt:lpstr>Call BO Class from DPC</vt:lpstr>
      <vt:lpstr>oDATA Operations</vt:lpstr>
      <vt:lpstr>get_entity</vt:lpstr>
      <vt:lpstr>get_entity V1</vt:lpstr>
      <vt:lpstr>get_entity V1 – Identify Primary Key</vt:lpstr>
      <vt:lpstr>get_entity V1 – Instantiate BO Class</vt:lpstr>
      <vt:lpstr>get_entity V1 – Fill Entity</vt:lpstr>
      <vt:lpstr>get_entity V2</vt:lpstr>
      <vt:lpstr>get_entity V2</vt:lpstr>
      <vt:lpstr>get_entity V2 – Table Expression</vt:lpstr>
      <vt:lpstr>get_entity V2 – CONVersion Operator</vt:lpstr>
      <vt:lpstr>get_entity V2 – REFerence Operator</vt:lpstr>
      <vt:lpstr>get_entity V2</vt:lpstr>
      <vt:lpstr>get_entity V2 – Method Chaining</vt:lpstr>
      <vt:lpstr>zif_gw_methods~get_entity</vt:lpstr>
      <vt:lpstr>zif_gw_methods~get_entity</vt:lpstr>
      <vt:lpstr>zif_gw_methods~get_entity</vt:lpstr>
      <vt:lpstr>Map_to_entity</vt:lpstr>
      <vt:lpstr>Map_to_entity</vt:lpstr>
      <vt:lpstr>Call_all_getters</vt:lpstr>
      <vt:lpstr>GET_EntitYSET</vt:lpstr>
      <vt:lpstr>oData Query Options</vt:lpstr>
      <vt:lpstr>oData Query Options</vt:lpstr>
      <vt:lpstr>Known Constraints</vt:lpstr>
      <vt:lpstr>zif_gw_methods~get_entityset</vt:lpstr>
      <vt:lpstr>zif_gw_methods~get_entityset</vt:lpstr>
      <vt:lpstr>Create Anonymous data Object</vt:lpstr>
      <vt:lpstr>$orderby</vt:lpstr>
      <vt:lpstr>$orderby</vt:lpstr>
      <vt:lpstr>$filter</vt:lpstr>
      <vt:lpstr>$filter</vt:lpstr>
      <vt:lpstr>Complex $filter Queries</vt:lpstr>
      <vt:lpstr>$Inlinecount</vt:lpstr>
      <vt:lpstr>$inlinecount</vt:lpstr>
      <vt:lpstr>$inlinecount</vt:lpstr>
      <vt:lpstr>$top &amp; $skip</vt:lpstr>
      <vt:lpstr>$top &amp; $skip</vt:lpstr>
      <vt:lpstr>$count</vt:lpstr>
      <vt:lpstr>$count</vt:lpstr>
      <vt:lpstr>$SKIPTOKEN</vt:lpstr>
      <vt:lpstr>$skiptoken</vt:lpstr>
      <vt:lpstr>$skiptoken</vt:lpstr>
      <vt:lpstr>Fill Entities</vt:lpstr>
      <vt:lpstr>Where Is The Code?</vt:lpstr>
      <vt:lpstr>Agenda</vt:lpstr>
      <vt:lpstr>Code Patterns for Extensibility</vt:lpstr>
      <vt:lpstr>BO Class subclass</vt:lpstr>
      <vt:lpstr>BO Class INSTANTIATION</vt:lpstr>
      <vt:lpstr>BO Class INSTANTIATION</vt:lpstr>
      <vt:lpstr>DPC &amp; MPC classes</vt:lpstr>
      <vt:lpstr>DPC &amp; MPC subclasses</vt:lpstr>
      <vt:lpstr>Maintain GW Models &amp; Services</vt:lpstr>
      <vt:lpstr>/IWBEP/R_DST_MODEL_BUILDER</vt:lpstr>
      <vt:lpstr>/IWBEP/R_DST_SERVICE_BUILDER</vt:lpstr>
      <vt:lpstr>Extend GW Service</vt:lpstr>
      <vt:lpstr>Enhance DDIC Structure</vt:lpstr>
      <vt:lpstr>Enhance Model</vt:lpstr>
      <vt:lpstr>Fill new property</vt:lpstr>
      <vt:lpstr>Summary</vt:lpstr>
      <vt:lpstr>Where Is The Code?</vt:lpstr>
      <vt:lpstr>PowerPoint Presentation</vt:lpstr>
      <vt:lpstr>Thank You</vt:lpstr>
    </vt:vector>
  </TitlesOfParts>
  <Manager/>
  <Company>Yelcho Systems Consulting</Company>
  <LinksUpToDate>false</LinksUpToDate>
  <SharedDoc>false</SharedDoc>
  <HyperlinkBase/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ASUG - Building Gateway Services</dc:subject>
  <dc:creator>Graham Robinson</dc:creator>
  <cp:keywords/>
  <dc:description/>
  <cp:lastModifiedBy>Graham Robinson</cp:lastModifiedBy>
  <cp:revision>180</cp:revision>
  <cp:lastPrinted>2017-04-20T03:43:40Z</cp:lastPrinted>
  <dcterms:created xsi:type="dcterms:W3CDTF">2016-01-20T17:46:55Z</dcterms:created>
  <dcterms:modified xsi:type="dcterms:W3CDTF">2017-04-20T06:11:04Z</dcterms:modified>
  <cp:category/>
</cp:coreProperties>
</file>